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66" r:id="rId3"/>
    <p:sldId id="257" r:id="rId4"/>
    <p:sldId id="267" r:id="rId5"/>
    <p:sldId id="258" r:id="rId6"/>
    <p:sldId id="259" r:id="rId7"/>
    <p:sldId id="268" r:id="rId8"/>
    <p:sldId id="260" r:id="rId9"/>
    <p:sldId id="261" r:id="rId10"/>
    <p:sldId id="262" r:id="rId11"/>
    <p:sldId id="263" r:id="rId12"/>
    <p:sldId id="264" r:id="rId13"/>
  </p:sldIdLst>
  <p:sldSz cx="18288000" cy="10287000"/>
  <p:notesSz cx="6858000" cy="9144000"/>
  <p:embeddedFontLst>
    <p:embeddedFont>
      <p:font typeface="Inter" panose="020B0604020202020204" charset="0"/>
      <p:regular r:id="rId15"/>
    </p:embeddedFont>
    <p:embeddedFont>
      <p:font typeface="Inter Bold"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F05E"/>
    <a:srgbClr val="E7F658"/>
    <a:srgbClr val="FAFDDB"/>
    <a:srgbClr val="452ED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1A4D29-858E-4C96-BA50-9815E332DEA9}" v="36" dt="2025-09-24T13:56:17.37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njith P" userId="15fa8b0f25637a60" providerId="LiveId" clId="{AA51FF91-0EDB-43B9-97D1-A576C8DD856F}"/>
    <pc:docChg chg="undo custSel addSld delSld modSld">
      <pc:chgData name="Ranjith P" userId="15fa8b0f25637a60" providerId="LiveId" clId="{AA51FF91-0EDB-43B9-97D1-A576C8DD856F}" dt="2025-09-24T13:56:21.892" v="1528" actId="1076"/>
      <pc:docMkLst>
        <pc:docMk/>
      </pc:docMkLst>
      <pc:sldChg chg="modSp mod">
        <pc:chgData name="Ranjith P" userId="15fa8b0f25637a60" providerId="LiveId" clId="{AA51FF91-0EDB-43B9-97D1-A576C8DD856F}" dt="2025-09-23T06:11:24.789" v="845" actId="20577"/>
        <pc:sldMkLst>
          <pc:docMk/>
          <pc:sldMk cId="0" sldId="256"/>
        </pc:sldMkLst>
        <pc:spChg chg="mod">
          <ac:chgData name="Ranjith P" userId="15fa8b0f25637a60" providerId="LiveId" clId="{AA51FF91-0EDB-43B9-97D1-A576C8DD856F}" dt="2025-09-23T06:11:24.789" v="845" actId="20577"/>
          <ac:spMkLst>
            <pc:docMk/>
            <pc:sldMk cId="0" sldId="256"/>
            <ac:spMk id="8" creationId="{00000000-0000-0000-0000-000000000000}"/>
          </ac:spMkLst>
        </pc:spChg>
      </pc:sldChg>
      <pc:sldChg chg="addSp delSp modSp mod">
        <pc:chgData name="Ranjith P" userId="15fa8b0f25637a60" providerId="LiveId" clId="{AA51FF91-0EDB-43B9-97D1-A576C8DD856F}" dt="2025-09-23T06:33:13.473" v="860" actId="1076"/>
        <pc:sldMkLst>
          <pc:docMk/>
          <pc:sldMk cId="0" sldId="257"/>
        </pc:sldMkLst>
        <pc:spChg chg="del">
          <ac:chgData name="Ranjith P" userId="15fa8b0f25637a60" providerId="LiveId" clId="{AA51FF91-0EDB-43B9-97D1-A576C8DD856F}" dt="2025-09-23T05:27:15.770" v="58" actId="478"/>
          <ac:spMkLst>
            <pc:docMk/>
            <pc:sldMk cId="0" sldId="257"/>
            <ac:spMk id="6" creationId="{00000000-0000-0000-0000-000000000000}"/>
          </ac:spMkLst>
        </pc:spChg>
        <pc:spChg chg="del">
          <ac:chgData name="Ranjith P" userId="15fa8b0f25637a60" providerId="LiveId" clId="{AA51FF91-0EDB-43B9-97D1-A576C8DD856F}" dt="2025-09-23T05:27:15.770" v="58" actId="478"/>
          <ac:spMkLst>
            <pc:docMk/>
            <pc:sldMk cId="0" sldId="257"/>
            <ac:spMk id="7" creationId="{00000000-0000-0000-0000-000000000000}"/>
          </ac:spMkLst>
        </pc:spChg>
        <pc:spChg chg="del">
          <ac:chgData name="Ranjith P" userId="15fa8b0f25637a60" providerId="LiveId" clId="{AA51FF91-0EDB-43B9-97D1-A576C8DD856F}" dt="2025-09-23T05:27:15.770" v="58" actId="478"/>
          <ac:spMkLst>
            <pc:docMk/>
            <pc:sldMk cId="0" sldId="257"/>
            <ac:spMk id="8" creationId="{00000000-0000-0000-0000-000000000000}"/>
          </ac:spMkLst>
        </pc:spChg>
        <pc:spChg chg="add mod">
          <ac:chgData name="Ranjith P" userId="15fa8b0f25637a60" providerId="LiveId" clId="{AA51FF91-0EDB-43B9-97D1-A576C8DD856F}" dt="2025-09-23T05:27:19.608" v="59"/>
          <ac:spMkLst>
            <pc:docMk/>
            <pc:sldMk cId="0" sldId="257"/>
            <ac:spMk id="9" creationId="{E76FC49A-FC2B-4B6F-9301-9286A7646A85}"/>
          </ac:spMkLst>
        </pc:spChg>
        <pc:spChg chg="add mod">
          <ac:chgData name="Ranjith P" userId="15fa8b0f25637a60" providerId="LiveId" clId="{AA51FF91-0EDB-43B9-97D1-A576C8DD856F}" dt="2025-09-23T06:25:41.626" v="846" actId="20577"/>
          <ac:spMkLst>
            <pc:docMk/>
            <pc:sldMk cId="0" sldId="257"/>
            <ac:spMk id="10" creationId="{C3F374DB-DA66-BAA3-4462-AD5D9DDF7660}"/>
          </ac:spMkLst>
        </pc:spChg>
        <pc:grpChg chg="del">
          <ac:chgData name="Ranjith P" userId="15fa8b0f25637a60" providerId="LiveId" clId="{AA51FF91-0EDB-43B9-97D1-A576C8DD856F}" dt="2025-09-23T05:27:15.770" v="58" actId="478"/>
          <ac:grpSpMkLst>
            <pc:docMk/>
            <pc:sldMk cId="0" sldId="257"/>
            <ac:grpSpMk id="2" creationId="{00000000-0000-0000-0000-000000000000}"/>
          </ac:grpSpMkLst>
        </pc:grpChg>
        <pc:grpChg chg="del">
          <ac:chgData name="Ranjith P" userId="15fa8b0f25637a60" providerId="LiveId" clId="{AA51FF91-0EDB-43B9-97D1-A576C8DD856F}" dt="2025-09-23T05:27:15.770" v="58" actId="478"/>
          <ac:grpSpMkLst>
            <pc:docMk/>
            <pc:sldMk cId="0" sldId="257"/>
            <ac:grpSpMk id="4" creationId="{00000000-0000-0000-0000-000000000000}"/>
          </ac:grpSpMkLst>
        </pc:grpChg>
        <pc:picChg chg="add mod">
          <ac:chgData name="Ranjith P" userId="15fa8b0f25637a60" providerId="LiveId" clId="{AA51FF91-0EDB-43B9-97D1-A576C8DD856F}" dt="2025-09-23T06:33:13.473" v="860" actId="1076"/>
          <ac:picMkLst>
            <pc:docMk/>
            <pc:sldMk cId="0" sldId="257"/>
            <ac:picMk id="3" creationId="{AE141F7D-69EC-A1E4-688D-C5F630B64BEF}"/>
          </ac:picMkLst>
        </pc:picChg>
        <pc:picChg chg="add del mod">
          <ac:chgData name="Ranjith P" userId="15fa8b0f25637a60" providerId="LiveId" clId="{AA51FF91-0EDB-43B9-97D1-A576C8DD856F}" dt="2025-09-23T05:56:23.207" v="578" actId="478"/>
          <ac:picMkLst>
            <pc:docMk/>
            <pc:sldMk cId="0" sldId="257"/>
            <ac:picMk id="12" creationId="{54407689-4801-D7A6-DDC7-7A6348B3765B}"/>
          </ac:picMkLst>
        </pc:picChg>
        <pc:picChg chg="add del mod">
          <ac:chgData name="Ranjith P" userId="15fa8b0f25637a60" providerId="LiveId" clId="{AA51FF91-0EDB-43B9-97D1-A576C8DD856F}" dt="2025-09-23T06:32:44.936" v="851" actId="478"/>
          <ac:picMkLst>
            <pc:docMk/>
            <pc:sldMk cId="0" sldId="257"/>
            <ac:picMk id="14" creationId="{B4FE21B7-60FA-A019-2923-7A9287DB6DD8}"/>
          </ac:picMkLst>
        </pc:picChg>
      </pc:sldChg>
      <pc:sldChg chg="addSp delSp modSp mod">
        <pc:chgData name="Ranjith P" userId="15fa8b0f25637a60" providerId="LiveId" clId="{AA51FF91-0EDB-43B9-97D1-A576C8DD856F}" dt="2025-09-24T13:54:32.747" v="1522" actId="20577"/>
        <pc:sldMkLst>
          <pc:docMk/>
          <pc:sldMk cId="0" sldId="258"/>
        </pc:sldMkLst>
        <pc:spChg chg="mod">
          <ac:chgData name="Ranjith P" userId="15fa8b0f25637a60" providerId="LiveId" clId="{AA51FF91-0EDB-43B9-97D1-A576C8DD856F}" dt="2025-09-23T05:33:52.006" v="85" actId="20577"/>
          <ac:spMkLst>
            <pc:docMk/>
            <pc:sldMk cId="0" sldId="258"/>
            <ac:spMk id="14" creationId="{00000000-0000-0000-0000-000000000000}"/>
          </ac:spMkLst>
        </pc:spChg>
        <pc:spChg chg="mod">
          <ac:chgData name="Ranjith P" userId="15fa8b0f25637a60" providerId="LiveId" clId="{AA51FF91-0EDB-43B9-97D1-A576C8DD856F}" dt="2025-09-23T05:35:17.829" v="89" actId="255"/>
          <ac:spMkLst>
            <pc:docMk/>
            <pc:sldMk cId="0" sldId="258"/>
            <ac:spMk id="31" creationId="{00000000-0000-0000-0000-000000000000}"/>
          </ac:spMkLst>
        </pc:spChg>
        <pc:spChg chg="mod">
          <ac:chgData name="Ranjith P" userId="15fa8b0f25637a60" providerId="LiveId" clId="{AA51FF91-0EDB-43B9-97D1-A576C8DD856F}" dt="2025-09-23T05:36:00.676" v="95" actId="113"/>
          <ac:spMkLst>
            <pc:docMk/>
            <pc:sldMk cId="0" sldId="258"/>
            <ac:spMk id="32" creationId="{00000000-0000-0000-0000-000000000000}"/>
          </ac:spMkLst>
        </pc:spChg>
        <pc:spChg chg="add del mod">
          <ac:chgData name="Ranjith P" userId="15fa8b0f25637a60" providerId="LiveId" clId="{AA51FF91-0EDB-43B9-97D1-A576C8DD856F}" dt="2025-09-24T13:53:30.851" v="1444"/>
          <ac:spMkLst>
            <pc:docMk/>
            <pc:sldMk cId="0" sldId="258"/>
            <ac:spMk id="42" creationId="{2A01697B-3D75-08AF-8AC2-6EFA82B7A511}"/>
          </ac:spMkLst>
        </pc:spChg>
        <pc:spChg chg="add mod">
          <ac:chgData name="Ranjith P" userId="15fa8b0f25637a60" providerId="LiveId" clId="{AA51FF91-0EDB-43B9-97D1-A576C8DD856F}" dt="2025-09-24T13:54:32.747" v="1522" actId="20577"/>
          <ac:spMkLst>
            <pc:docMk/>
            <pc:sldMk cId="0" sldId="258"/>
            <ac:spMk id="43" creationId="{32F0B9C2-D8DB-6CED-D27B-69B2FE605EA5}"/>
          </ac:spMkLst>
        </pc:spChg>
        <pc:grpChg chg="mod">
          <ac:chgData name="Ranjith P" userId="15fa8b0f25637a60" providerId="LiveId" clId="{AA51FF91-0EDB-43B9-97D1-A576C8DD856F}" dt="2025-09-24T13:53:12.991" v="1440" actId="1076"/>
          <ac:grpSpMkLst>
            <pc:docMk/>
            <pc:sldMk cId="0" sldId="258"/>
            <ac:grpSpMk id="4" creationId="{00000000-0000-0000-0000-000000000000}"/>
          </ac:grpSpMkLst>
        </pc:grpChg>
      </pc:sldChg>
      <pc:sldChg chg="modSp mod">
        <pc:chgData name="Ranjith P" userId="15fa8b0f25637a60" providerId="LiveId" clId="{AA51FF91-0EDB-43B9-97D1-A576C8DD856F}" dt="2025-09-24T13:54:43.018" v="1523" actId="1076"/>
        <pc:sldMkLst>
          <pc:docMk/>
          <pc:sldMk cId="0" sldId="259"/>
        </pc:sldMkLst>
        <pc:spChg chg="mod">
          <ac:chgData name="Ranjith P" userId="15fa8b0f25637a60" providerId="LiveId" clId="{AA51FF91-0EDB-43B9-97D1-A576C8DD856F}" dt="2025-09-24T13:54:43.018" v="1523" actId="1076"/>
          <ac:spMkLst>
            <pc:docMk/>
            <pc:sldMk cId="0" sldId="259"/>
            <ac:spMk id="6" creationId="{00000000-0000-0000-0000-000000000000}"/>
          </ac:spMkLst>
        </pc:spChg>
        <pc:spChg chg="mod">
          <ac:chgData name="Ranjith P" userId="15fa8b0f25637a60" providerId="LiveId" clId="{AA51FF91-0EDB-43B9-97D1-A576C8DD856F}" dt="2025-09-23T05:25:47.359" v="54" actId="20577"/>
          <ac:spMkLst>
            <pc:docMk/>
            <pc:sldMk cId="0" sldId="259"/>
            <ac:spMk id="21" creationId="{00000000-0000-0000-0000-000000000000}"/>
          </ac:spMkLst>
        </pc:spChg>
        <pc:spChg chg="mod">
          <ac:chgData name="Ranjith P" userId="15fa8b0f25637a60" providerId="LiveId" clId="{AA51FF91-0EDB-43B9-97D1-A576C8DD856F}" dt="2025-09-23T05:26:32.573" v="57" actId="255"/>
          <ac:spMkLst>
            <pc:docMk/>
            <pc:sldMk cId="0" sldId="259"/>
            <ac:spMk id="22" creationId="{00000000-0000-0000-0000-000000000000}"/>
          </ac:spMkLst>
        </pc:spChg>
      </pc:sldChg>
      <pc:sldChg chg="addSp delSp modSp mod">
        <pc:chgData name="Ranjith P" userId="15fa8b0f25637a60" providerId="LiveId" clId="{AA51FF91-0EDB-43B9-97D1-A576C8DD856F}" dt="2025-09-23T05:47:58.220" v="428"/>
        <pc:sldMkLst>
          <pc:docMk/>
          <pc:sldMk cId="0" sldId="260"/>
        </pc:sldMkLst>
        <pc:spChg chg="mod">
          <ac:chgData name="Ranjith P" userId="15fa8b0f25637a60" providerId="LiveId" clId="{AA51FF91-0EDB-43B9-97D1-A576C8DD856F}" dt="2025-09-23T05:41:41.819" v="336" actId="14100"/>
          <ac:spMkLst>
            <pc:docMk/>
            <pc:sldMk cId="0" sldId="260"/>
            <ac:spMk id="6" creationId="{00000000-0000-0000-0000-000000000000}"/>
          </ac:spMkLst>
        </pc:spChg>
        <pc:spChg chg="mod">
          <ac:chgData name="Ranjith P" userId="15fa8b0f25637a60" providerId="LiveId" clId="{AA51FF91-0EDB-43B9-97D1-A576C8DD856F}" dt="2025-09-23T05:41:46.905" v="337" actId="1076"/>
          <ac:spMkLst>
            <pc:docMk/>
            <pc:sldMk cId="0" sldId="260"/>
            <ac:spMk id="7" creationId="{00000000-0000-0000-0000-000000000000}"/>
          </ac:spMkLst>
        </pc:spChg>
        <pc:spChg chg="mod">
          <ac:chgData name="Ranjith P" userId="15fa8b0f25637a60" providerId="LiveId" clId="{AA51FF91-0EDB-43B9-97D1-A576C8DD856F}" dt="2025-09-23T05:44:34.525" v="370" actId="255"/>
          <ac:spMkLst>
            <pc:docMk/>
            <pc:sldMk cId="0" sldId="260"/>
            <ac:spMk id="8" creationId="{00000000-0000-0000-0000-000000000000}"/>
          </ac:spMkLst>
        </pc:spChg>
        <pc:spChg chg="del mod">
          <ac:chgData name="Ranjith P" userId="15fa8b0f25637a60" providerId="LiveId" clId="{AA51FF91-0EDB-43B9-97D1-A576C8DD856F}" dt="2025-09-23T05:47:58.217" v="420"/>
          <ac:spMkLst>
            <pc:docMk/>
            <pc:sldMk cId="0" sldId="260"/>
            <ac:spMk id="9" creationId="{00000000-0000-0000-0000-000000000000}"/>
          </ac:spMkLst>
        </pc:spChg>
        <pc:spChg chg="del mod">
          <ac:chgData name="Ranjith P" userId="15fa8b0f25637a60" providerId="LiveId" clId="{AA51FF91-0EDB-43B9-97D1-A576C8DD856F}" dt="2025-09-23T05:47:58.216" v="418"/>
          <ac:spMkLst>
            <pc:docMk/>
            <pc:sldMk cId="0" sldId="260"/>
            <ac:spMk id="10" creationId="{00000000-0000-0000-0000-000000000000}"/>
          </ac:spMkLst>
        </pc:spChg>
        <pc:spChg chg="del mod">
          <ac:chgData name="Ranjith P" userId="15fa8b0f25637a60" providerId="LiveId" clId="{AA51FF91-0EDB-43B9-97D1-A576C8DD856F}" dt="2025-09-23T05:47:58.219" v="422"/>
          <ac:spMkLst>
            <pc:docMk/>
            <pc:sldMk cId="0" sldId="260"/>
            <ac:spMk id="11" creationId="{00000000-0000-0000-0000-000000000000}"/>
          </ac:spMkLst>
        </pc:spChg>
        <pc:spChg chg="mod">
          <ac:chgData name="Ranjith P" userId="15fa8b0f25637a60" providerId="LiveId" clId="{AA51FF91-0EDB-43B9-97D1-A576C8DD856F}" dt="2025-09-23T05:42:05.551" v="339" actId="1076"/>
          <ac:spMkLst>
            <pc:docMk/>
            <pc:sldMk cId="0" sldId="260"/>
            <ac:spMk id="12" creationId="{00000000-0000-0000-0000-000000000000}"/>
          </ac:spMkLst>
        </pc:spChg>
        <pc:spChg chg="mod">
          <ac:chgData name="Ranjith P" userId="15fa8b0f25637a60" providerId="LiveId" clId="{AA51FF91-0EDB-43B9-97D1-A576C8DD856F}" dt="2025-09-23T05:45:49.590" v="390" actId="255"/>
          <ac:spMkLst>
            <pc:docMk/>
            <pc:sldMk cId="0" sldId="260"/>
            <ac:spMk id="13" creationId="{00000000-0000-0000-0000-000000000000}"/>
          </ac:spMkLst>
        </pc:spChg>
        <pc:spChg chg="del mod">
          <ac:chgData name="Ranjith P" userId="15fa8b0f25637a60" providerId="LiveId" clId="{AA51FF91-0EDB-43B9-97D1-A576C8DD856F}" dt="2025-09-23T05:47:58.219" v="424"/>
          <ac:spMkLst>
            <pc:docMk/>
            <pc:sldMk cId="0" sldId="260"/>
            <ac:spMk id="14" creationId="{00000000-0000-0000-0000-000000000000}"/>
          </ac:spMkLst>
        </pc:spChg>
        <pc:spChg chg="del mod">
          <ac:chgData name="Ranjith P" userId="15fa8b0f25637a60" providerId="LiveId" clId="{AA51FF91-0EDB-43B9-97D1-A576C8DD856F}" dt="2025-09-23T05:47:58.219" v="426"/>
          <ac:spMkLst>
            <pc:docMk/>
            <pc:sldMk cId="0" sldId="260"/>
            <ac:spMk id="15" creationId="{00000000-0000-0000-0000-000000000000}"/>
          </ac:spMkLst>
        </pc:spChg>
        <pc:spChg chg="del mod">
          <ac:chgData name="Ranjith P" userId="15fa8b0f25637a60" providerId="LiveId" clId="{AA51FF91-0EDB-43B9-97D1-A576C8DD856F}" dt="2025-09-23T05:47:58.220" v="428"/>
          <ac:spMkLst>
            <pc:docMk/>
            <pc:sldMk cId="0" sldId="260"/>
            <ac:spMk id="16" creationId="{00000000-0000-0000-0000-000000000000}"/>
          </ac:spMkLst>
        </pc:spChg>
        <pc:grpChg chg="mod">
          <ac:chgData name="Ranjith P" userId="15fa8b0f25637a60" providerId="LiveId" clId="{AA51FF91-0EDB-43B9-97D1-A576C8DD856F}" dt="2025-09-23T05:45:39.530" v="389" actId="1076"/>
          <ac:grpSpMkLst>
            <pc:docMk/>
            <pc:sldMk cId="0" sldId="260"/>
            <ac:grpSpMk id="4" creationId="{00000000-0000-0000-0000-000000000000}"/>
          </ac:grpSpMkLst>
        </pc:grpChg>
        <pc:picChg chg="add mod">
          <ac:chgData name="Ranjith P" userId="15fa8b0f25637a60" providerId="LiveId" clId="{AA51FF91-0EDB-43B9-97D1-A576C8DD856F}" dt="2025-09-23T05:47:21.660" v="411" actId="1076"/>
          <ac:picMkLst>
            <pc:docMk/>
            <pc:sldMk cId="0" sldId="260"/>
            <ac:picMk id="18" creationId="{400BFF48-1F4C-FD08-2EE8-2AD8EBE61DDB}"/>
          </ac:picMkLst>
        </pc:picChg>
        <pc:picChg chg="add mod">
          <ac:chgData name="Ranjith P" userId="15fa8b0f25637a60" providerId="LiveId" clId="{AA51FF91-0EDB-43B9-97D1-A576C8DD856F}" dt="2025-09-23T05:47:24.949" v="412" actId="1076"/>
          <ac:picMkLst>
            <pc:docMk/>
            <pc:sldMk cId="0" sldId="260"/>
            <ac:picMk id="20" creationId="{DEC9A69D-D5A5-6370-79B7-3F979662A297}"/>
          </ac:picMkLst>
        </pc:picChg>
        <pc:picChg chg="add mod">
          <ac:chgData name="Ranjith P" userId="15fa8b0f25637a60" providerId="LiveId" clId="{AA51FF91-0EDB-43B9-97D1-A576C8DD856F}" dt="2025-09-23T05:47:53.640" v="416" actId="1076"/>
          <ac:picMkLst>
            <pc:docMk/>
            <pc:sldMk cId="0" sldId="260"/>
            <ac:picMk id="22" creationId="{B99D551F-B23C-4AA1-F5EB-B9B960543028}"/>
          </ac:picMkLst>
        </pc:picChg>
      </pc:sldChg>
      <pc:sldChg chg="modSp mod">
        <pc:chgData name="Ranjith P" userId="15fa8b0f25637a60" providerId="LiveId" clId="{AA51FF91-0EDB-43B9-97D1-A576C8DD856F}" dt="2025-09-23T05:48:04.480" v="429" actId="14100"/>
        <pc:sldMkLst>
          <pc:docMk/>
          <pc:sldMk cId="0" sldId="261"/>
        </pc:sldMkLst>
        <pc:spChg chg="mod">
          <ac:chgData name="Ranjith P" userId="15fa8b0f25637a60" providerId="LiveId" clId="{AA51FF91-0EDB-43B9-97D1-A576C8DD856F}" dt="2025-09-23T05:48:04.480" v="429" actId="14100"/>
          <ac:spMkLst>
            <pc:docMk/>
            <pc:sldMk cId="0" sldId="261"/>
            <ac:spMk id="14" creationId="{00000000-0000-0000-0000-000000000000}"/>
          </ac:spMkLst>
        </pc:spChg>
      </pc:sldChg>
      <pc:sldChg chg="modSp mod">
        <pc:chgData name="Ranjith P" userId="15fa8b0f25637a60" providerId="LiveId" clId="{AA51FF91-0EDB-43B9-97D1-A576C8DD856F}" dt="2025-09-23T05:55:40.962" v="577" actId="1076"/>
        <pc:sldMkLst>
          <pc:docMk/>
          <pc:sldMk cId="0" sldId="262"/>
        </pc:sldMkLst>
        <pc:spChg chg="mod">
          <ac:chgData name="Ranjith P" userId="15fa8b0f25637a60" providerId="LiveId" clId="{AA51FF91-0EDB-43B9-97D1-A576C8DD856F}" dt="2025-09-23T05:55:36.161" v="574" actId="1076"/>
          <ac:spMkLst>
            <pc:docMk/>
            <pc:sldMk cId="0" sldId="262"/>
            <ac:spMk id="5" creationId="{00000000-0000-0000-0000-000000000000}"/>
          </ac:spMkLst>
        </pc:spChg>
        <pc:spChg chg="mod">
          <ac:chgData name="Ranjith P" userId="15fa8b0f25637a60" providerId="LiveId" clId="{AA51FF91-0EDB-43B9-97D1-A576C8DD856F}" dt="2025-09-23T05:39:43.281" v="236" actId="20577"/>
          <ac:spMkLst>
            <pc:docMk/>
            <pc:sldMk cId="0" sldId="262"/>
            <ac:spMk id="20" creationId="{00000000-0000-0000-0000-000000000000}"/>
          </ac:spMkLst>
        </pc:spChg>
        <pc:spChg chg="mod">
          <ac:chgData name="Ranjith P" userId="15fa8b0f25637a60" providerId="LiveId" clId="{AA51FF91-0EDB-43B9-97D1-A576C8DD856F}" dt="2025-09-23T05:41:04.869" v="334" actId="20577"/>
          <ac:spMkLst>
            <pc:docMk/>
            <pc:sldMk cId="0" sldId="262"/>
            <ac:spMk id="27" creationId="{00000000-0000-0000-0000-000000000000}"/>
          </ac:spMkLst>
        </pc:spChg>
        <pc:grpChg chg="mod">
          <ac:chgData name="Ranjith P" userId="15fa8b0f25637a60" providerId="LiveId" clId="{AA51FF91-0EDB-43B9-97D1-A576C8DD856F}" dt="2025-09-23T05:55:40.962" v="577" actId="1076"/>
          <ac:grpSpMkLst>
            <pc:docMk/>
            <pc:sldMk cId="0" sldId="262"/>
            <ac:grpSpMk id="7" creationId="{00000000-0000-0000-0000-000000000000}"/>
          </ac:grpSpMkLst>
        </pc:grpChg>
      </pc:sldChg>
      <pc:sldChg chg="addSp delSp modSp mod">
        <pc:chgData name="Ranjith P" userId="15fa8b0f25637a60" providerId="LiveId" clId="{AA51FF91-0EDB-43B9-97D1-A576C8DD856F}" dt="2025-09-23T05:53:55.048" v="565" actId="20577"/>
        <pc:sldMkLst>
          <pc:docMk/>
          <pc:sldMk cId="0" sldId="263"/>
        </pc:sldMkLst>
        <pc:spChg chg="mod">
          <ac:chgData name="Ranjith P" userId="15fa8b0f25637a60" providerId="LiveId" clId="{AA51FF91-0EDB-43B9-97D1-A576C8DD856F}" dt="2025-09-23T05:48:47.191" v="452" actId="20577"/>
          <ac:spMkLst>
            <pc:docMk/>
            <pc:sldMk cId="0" sldId="263"/>
            <ac:spMk id="8" creationId="{00000000-0000-0000-0000-000000000000}"/>
          </ac:spMkLst>
        </pc:spChg>
        <pc:spChg chg="del mod">
          <ac:chgData name="Ranjith P" userId="15fa8b0f25637a60" providerId="LiveId" clId="{AA51FF91-0EDB-43B9-97D1-A576C8DD856F}" dt="2025-09-23T05:53:14.758" v="559"/>
          <ac:spMkLst>
            <pc:docMk/>
            <pc:sldMk cId="0" sldId="263"/>
            <ac:spMk id="9" creationId="{00000000-0000-0000-0000-000000000000}"/>
          </ac:spMkLst>
        </pc:spChg>
        <pc:spChg chg="add mod">
          <ac:chgData name="Ranjith P" userId="15fa8b0f25637a60" providerId="LiveId" clId="{AA51FF91-0EDB-43B9-97D1-A576C8DD856F}" dt="2025-09-23T05:53:55.048" v="565" actId="20577"/>
          <ac:spMkLst>
            <pc:docMk/>
            <pc:sldMk cId="0" sldId="263"/>
            <ac:spMk id="10" creationId="{07C673D3-C15D-BD89-EEC4-5E655878B200}"/>
          </ac:spMkLst>
        </pc:spChg>
        <pc:grpChg chg="mod">
          <ac:chgData name="Ranjith P" userId="15fa8b0f25637a60" providerId="LiveId" clId="{AA51FF91-0EDB-43B9-97D1-A576C8DD856F}" dt="2025-09-23T05:49:50.551" v="460" actId="1076"/>
          <ac:grpSpMkLst>
            <pc:docMk/>
            <pc:sldMk cId="0" sldId="263"/>
            <ac:grpSpMk id="4" creationId="{00000000-0000-0000-0000-000000000000}"/>
          </ac:grpSpMkLst>
        </pc:grpChg>
      </pc:sldChg>
      <pc:sldChg chg="addSp modSp mod">
        <pc:chgData name="Ranjith P" userId="15fa8b0f25637a60" providerId="LiveId" clId="{AA51FF91-0EDB-43B9-97D1-A576C8DD856F}" dt="2025-09-23T06:01:29.948" v="622" actId="1076"/>
        <pc:sldMkLst>
          <pc:docMk/>
          <pc:sldMk cId="0" sldId="264"/>
        </pc:sldMkLst>
        <pc:spChg chg="mod">
          <ac:chgData name="Ranjith P" userId="15fa8b0f25637a60" providerId="LiveId" clId="{AA51FF91-0EDB-43B9-97D1-A576C8DD856F}" dt="2025-09-23T05:57:38.021" v="588" actId="1076"/>
          <ac:spMkLst>
            <pc:docMk/>
            <pc:sldMk cId="0" sldId="264"/>
            <ac:spMk id="6" creationId="{00000000-0000-0000-0000-000000000000}"/>
          </ac:spMkLst>
        </pc:spChg>
        <pc:spChg chg="mod">
          <ac:chgData name="Ranjith P" userId="15fa8b0f25637a60" providerId="LiveId" clId="{AA51FF91-0EDB-43B9-97D1-A576C8DD856F}" dt="2025-09-23T05:58:10.974" v="594" actId="1076"/>
          <ac:spMkLst>
            <pc:docMk/>
            <pc:sldMk cId="0" sldId="264"/>
            <ac:spMk id="10" creationId="{00000000-0000-0000-0000-000000000000}"/>
          </ac:spMkLst>
        </pc:spChg>
        <pc:spChg chg="mod">
          <ac:chgData name="Ranjith P" userId="15fa8b0f25637a60" providerId="LiveId" clId="{AA51FF91-0EDB-43B9-97D1-A576C8DD856F}" dt="2025-09-23T06:00:14.552" v="613" actId="1076"/>
          <ac:spMkLst>
            <pc:docMk/>
            <pc:sldMk cId="0" sldId="264"/>
            <ac:spMk id="11" creationId="{00000000-0000-0000-0000-000000000000}"/>
          </ac:spMkLst>
        </pc:spChg>
        <pc:spChg chg="mod">
          <ac:chgData name="Ranjith P" userId="15fa8b0f25637a60" providerId="LiveId" clId="{AA51FF91-0EDB-43B9-97D1-A576C8DD856F}" dt="2025-09-23T05:59:27.504" v="607" actId="1076"/>
          <ac:spMkLst>
            <pc:docMk/>
            <pc:sldMk cId="0" sldId="264"/>
            <ac:spMk id="15" creationId="{00000000-0000-0000-0000-000000000000}"/>
          </ac:spMkLst>
        </pc:spChg>
        <pc:spChg chg="mod">
          <ac:chgData name="Ranjith P" userId="15fa8b0f25637a60" providerId="LiveId" clId="{AA51FF91-0EDB-43B9-97D1-A576C8DD856F}" dt="2025-09-23T05:59:37.366" v="608" actId="1076"/>
          <ac:spMkLst>
            <pc:docMk/>
            <pc:sldMk cId="0" sldId="264"/>
            <ac:spMk id="16" creationId="{00000000-0000-0000-0000-000000000000}"/>
          </ac:spMkLst>
        </pc:spChg>
        <pc:spChg chg="mod">
          <ac:chgData name="Ranjith P" userId="15fa8b0f25637a60" providerId="LiveId" clId="{AA51FF91-0EDB-43B9-97D1-A576C8DD856F}" dt="2025-09-23T05:58:02.397" v="593" actId="1076"/>
          <ac:spMkLst>
            <pc:docMk/>
            <pc:sldMk cId="0" sldId="264"/>
            <ac:spMk id="20" creationId="{00000000-0000-0000-0000-000000000000}"/>
          </ac:spMkLst>
        </pc:spChg>
        <pc:spChg chg="mod">
          <ac:chgData name="Ranjith P" userId="15fa8b0f25637a60" providerId="LiveId" clId="{AA51FF91-0EDB-43B9-97D1-A576C8DD856F}" dt="2025-09-23T06:00:09.560" v="612" actId="1076"/>
          <ac:spMkLst>
            <pc:docMk/>
            <pc:sldMk cId="0" sldId="264"/>
            <ac:spMk id="21" creationId="{00000000-0000-0000-0000-000000000000}"/>
          </ac:spMkLst>
        </pc:spChg>
        <pc:spChg chg="mod">
          <ac:chgData name="Ranjith P" userId="15fa8b0f25637a60" providerId="LiveId" clId="{AA51FF91-0EDB-43B9-97D1-A576C8DD856F}" dt="2025-09-23T05:59:45.603" v="609" actId="1076"/>
          <ac:spMkLst>
            <pc:docMk/>
            <pc:sldMk cId="0" sldId="264"/>
            <ac:spMk id="23" creationId="{00000000-0000-0000-0000-000000000000}"/>
          </ac:spMkLst>
        </pc:spChg>
        <pc:spChg chg="mod">
          <ac:chgData name="Ranjith P" userId="15fa8b0f25637a60" providerId="LiveId" clId="{AA51FF91-0EDB-43B9-97D1-A576C8DD856F}" dt="2025-09-23T05:59:55.620" v="610" actId="1076"/>
          <ac:spMkLst>
            <pc:docMk/>
            <pc:sldMk cId="0" sldId="264"/>
            <ac:spMk id="25" creationId="{00000000-0000-0000-0000-000000000000}"/>
          </ac:spMkLst>
        </pc:spChg>
        <pc:spChg chg="mod">
          <ac:chgData name="Ranjith P" userId="15fa8b0f25637a60" providerId="LiveId" clId="{AA51FF91-0EDB-43B9-97D1-A576C8DD856F}" dt="2025-09-23T06:00:00.975" v="611" actId="1076"/>
          <ac:spMkLst>
            <pc:docMk/>
            <pc:sldMk cId="0" sldId="264"/>
            <ac:spMk id="26" creationId="{00000000-0000-0000-0000-000000000000}"/>
          </ac:spMkLst>
        </pc:spChg>
        <pc:grpChg chg="mod">
          <ac:chgData name="Ranjith P" userId="15fa8b0f25637a60" providerId="LiveId" clId="{AA51FF91-0EDB-43B9-97D1-A576C8DD856F}" dt="2025-09-23T05:58:39.323" v="601" actId="1076"/>
          <ac:grpSpMkLst>
            <pc:docMk/>
            <pc:sldMk cId="0" sldId="264"/>
            <ac:grpSpMk id="4" creationId="{00000000-0000-0000-0000-000000000000}"/>
          </ac:grpSpMkLst>
        </pc:grpChg>
        <pc:grpChg chg="mod">
          <ac:chgData name="Ranjith P" userId="15fa8b0f25637a60" providerId="LiveId" clId="{AA51FF91-0EDB-43B9-97D1-A576C8DD856F}" dt="2025-09-23T05:57:42.526" v="589" actId="1076"/>
          <ac:grpSpMkLst>
            <pc:docMk/>
            <pc:sldMk cId="0" sldId="264"/>
            <ac:grpSpMk id="7" creationId="{00000000-0000-0000-0000-000000000000}"/>
          </ac:grpSpMkLst>
        </pc:grpChg>
        <pc:grpChg chg="mod">
          <ac:chgData name="Ranjith P" userId="15fa8b0f25637a60" providerId="LiveId" clId="{AA51FF91-0EDB-43B9-97D1-A576C8DD856F}" dt="2025-09-23T05:58:45.334" v="602" actId="1076"/>
          <ac:grpSpMkLst>
            <pc:docMk/>
            <pc:sldMk cId="0" sldId="264"/>
            <ac:grpSpMk id="12" creationId="{00000000-0000-0000-0000-000000000000}"/>
          </ac:grpSpMkLst>
        </pc:grpChg>
        <pc:grpChg chg="mod">
          <ac:chgData name="Ranjith P" userId="15fa8b0f25637a60" providerId="LiveId" clId="{AA51FF91-0EDB-43B9-97D1-A576C8DD856F}" dt="2025-09-23T05:58:35.422" v="599" actId="1076"/>
          <ac:grpSpMkLst>
            <pc:docMk/>
            <pc:sldMk cId="0" sldId="264"/>
            <ac:grpSpMk id="17" creationId="{00000000-0000-0000-0000-000000000000}"/>
          </ac:grpSpMkLst>
        </pc:grpChg>
        <pc:picChg chg="add mod">
          <ac:chgData name="Ranjith P" userId="15fa8b0f25637a60" providerId="LiveId" clId="{AA51FF91-0EDB-43B9-97D1-A576C8DD856F}" dt="2025-09-23T06:01:29.948" v="622" actId="1076"/>
          <ac:picMkLst>
            <pc:docMk/>
            <pc:sldMk cId="0" sldId="264"/>
            <ac:picMk id="28" creationId="{F5D350F1-5C1B-B8FA-8BEF-E1F8FF3296E7}"/>
          </ac:picMkLst>
        </pc:picChg>
      </pc:sldChg>
      <pc:sldChg chg="del">
        <pc:chgData name="Ranjith P" userId="15fa8b0f25637a60" providerId="LiveId" clId="{AA51FF91-0EDB-43B9-97D1-A576C8DD856F}" dt="2025-09-23T05:54:47.539" v="571" actId="2696"/>
        <pc:sldMkLst>
          <pc:docMk/>
          <pc:sldMk cId="0" sldId="265"/>
        </pc:sldMkLst>
      </pc:sldChg>
      <pc:sldChg chg="addSp modSp new mod">
        <pc:chgData name="Ranjith P" userId="15fa8b0f25637a60" providerId="LiveId" clId="{AA51FF91-0EDB-43B9-97D1-A576C8DD856F}" dt="2025-09-23T06:04:20.415" v="835" actId="20577"/>
        <pc:sldMkLst>
          <pc:docMk/>
          <pc:sldMk cId="1242653551" sldId="266"/>
        </pc:sldMkLst>
        <pc:spChg chg="add mod">
          <ac:chgData name="Ranjith P" userId="15fa8b0f25637a60" providerId="LiveId" clId="{AA51FF91-0EDB-43B9-97D1-A576C8DD856F}" dt="2025-09-23T04:44:26" v="3" actId="1076"/>
          <ac:spMkLst>
            <pc:docMk/>
            <pc:sldMk cId="1242653551" sldId="266"/>
            <ac:spMk id="2" creationId="{28427742-06EF-2838-46B3-17ECD7D45C84}"/>
          </ac:spMkLst>
        </pc:spChg>
        <pc:spChg chg="add mod">
          <ac:chgData name="Ranjith P" userId="15fa8b0f25637a60" providerId="LiveId" clId="{AA51FF91-0EDB-43B9-97D1-A576C8DD856F}" dt="2025-09-23T05:28:47.659" v="67"/>
          <ac:spMkLst>
            <pc:docMk/>
            <pc:sldMk cId="1242653551" sldId="266"/>
            <ac:spMk id="5" creationId="{FD7B0322-1CD8-EF9E-F83A-F9BE120C0CB8}"/>
          </ac:spMkLst>
        </pc:spChg>
        <pc:spChg chg="add mod">
          <ac:chgData name="Ranjith P" userId="15fa8b0f25637a60" providerId="LiveId" clId="{AA51FF91-0EDB-43B9-97D1-A576C8DD856F}" dt="2025-09-23T06:04:20.415" v="835" actId="20577"/>
          <ac:spMkLst>
            <pc:docMk/>
            <pc:sldMk cId="1242653551" sldId="266"/>
            <ac:spMk id="6" creationId="{B7751A68-C1E8-F297-D944-09E6F82E2002}"/>
          </ac:spMkLst>
        </pc:spChg>
        <pc:spChg chg="add mod">
          <ac:chgData name="Ranjith P" userId="15fa8b0f25637a60" providerId="LiveId" clId="{AA51FF91-0EDB-43B9-97D1-A576C8DD856F}" dt="2025-09-23T05:29:03.420" v="69"/>
          <ac:spMkLst>
            <pc:docMk/>
            <pc:sldMk cId="1242653551" sldId="266"/>
            <ac:spMk id="7" creationId="{910B5FF3-906E-52BE-7377-1E373C9132A5}"/>
          </ac:spMkLst>
        </pc:spChg>
        <pc:spChg chg="add mod">
          <ac:chgData name="Ranjith P" userId="15fa8b0f25637a60" providerId="LiveId" clId="{AA51FF91-0EDB-43B9-97D1-A576C8DD856F}" dt="2025-09-23T05:29:12.173" v="70"/>
          <ac:spMkLst>
            <pc:docMk/>
            <pc:sldMk cId="1242653551" sldId="266"/>
            <ac:spMk id="8" creationId="{E6F11D5C-ED5A-8986-2A9D-073D93526740}"/>
          </ac:spMkLst>
        </pc:spChg>
        <pc:picChg chg="add mod">
          <ac:chgData name="Ranjith P" userId="15fa8b0f25637a60" providerId="LiveId" clId="{AA51FF91-0EDB-43B9-97D1-A576C8DD856F}" dt="2025-09-23T05:28:39.758" v="66" actId="14100"/>
          <ac:picMkLst>
            <pc:docMk/>
            <pc:sldMk cId="1242653551" sldId="266"/>
            <ac:picMk id="4" creationId="{D8171FE5-53D9-3148-F826-C0A95A3C90D0}"/>
          </ac:picMkLst>
        </pc:picChg>
      </pc:sldChg>
      <pc:sldChg chg="addSp delSp modSp new mod">
        <pc:chgData name="Ranjith P" userId="15fa8b0f25637a60" providerId="LiveId" clId="{AA51FF91-0EDB-43B9-97D1-A576C8DD856F}" dt="2025-09-24T13:52:54.954" v="1436" actId="255"/>
        <pc:sldMkLst>
          <pc:docMk/>
          <pc:sldMk cId="1258352511" sldId="267"/>
        </pc:sldMkLst>
        <pc:spChg chg="add del mod">
          <ac:chgData name="Ranjith P" userId="15fa8b0f25637a60" providerId="LiveId" clId="{AA51FF91-0EDB-43B9-97D1-A576C8DD856F}" dt="2025-09-24T13:52:04.309" v="1431"/>
          <ac:spMkLst>
            <pc:docMk/>
            <pc:sldMk cId="1258352511" sldId="267"/>
            <ac:spMk id="2" creationId="{1F873DAA-4F56-B797-9A1D-FB5A5C1AC162}"/>
          </ac:spMkLst>
        </pc:spChg>
        <pc:spChg chg="add del mod">
          <ac:chgData name="Ranjith P" userId="15fa8b0f25637a60" providerId="LiveId" clId="{AA51FF91-0EDB-43B9-97D1-A576C8DD856F}" dt="2025-09-24T13:24:03.225" v="1121" actId="22"/>
          <ac:spMkLst>
            <pc:docMk/>
            <pc:sldMk cId="1258352511" sldId="267"/>
            <ac:spMk id="5" creationId="{E6279707-E958-8735-F154-F2D9A51C7AE8}"/>
          </ac:spMkLst>
        </pc:spChg>
        <pc:graphicFrameChg chg="add mod modGraphic">
          <ac:chgData name="Ranjith P" userId="15fa8b0f25637a60" providerId="LiveId" clId="{AA51FF91-0EDB-43B9-97D1-A576C8DD856F}" dt="2025-09-24T13:52:54.954" v="1436" actId="255"/>
          <ac:graphicFrameMkLst>
            <pc:docMk/>
            <pc:sldMk cId="1258352511" sldId="267"/>
            <ac:graphicFrameMk id="3" creationId="{E7D90EFC-5407-2B66-25ED-2E924EF1A18E}"/>
          </ac:graphicFrameMkLst>
        </pc:graphicFrameChg>
      </pc:sldChg>
      <pc:sldChg chg="addSp delSp modSp new mod">
        <pc:chgData name="Ranjith P" userId="15fa8b0f25637a60" providerId="LiveId" clId="{AA51FF91-0EDB-43B9-97D1-A576C8DD856F}" dt="2025-09-24T13:56:21.892" v="1528" actId="1076"/>
        <pc:sldMkLst>
          <pc:docMk/>
          <pc:sldMk cId="2812237473" sldId="268"/>
        </pc:sldMkLst>
        <pc:spChg chg="add mod">
          <ac:chgData name="Ranjith P" userId="15fa8b0f25637a60" providerId="LiveId" clId="{AA51FF91-0EDB-43B9-97D1-A576C8DD856F}" dt="2025-09-23T05:36:50.531" v="106" actId="20577"/>
          <ac:spMkLst>
            <pc:docMk/>
            <pc:sldMk cId="2812237473" sldId="268"/>
            <ac:spMk id="2" creationId="{5E32D47B-EC35-931A-96C3-7838B234461F}"/>
          </ac:spMkLst>
        </pc:spChg>
        <pc:picChg chg="add del mod">
          <ac:chgData name="Ranjith P" userId="15fa8b0f25637a60" providerId="LiveId" clId="{AA51FF91-0EDB-43B9-97D1-A576C8DD856F}" dt="2025-09-24T13:56:02.020" v="1524" actId="478"/>
          <ac:picMkLst>
            <pc:docMk/>
            <pc:sldMk cId="2812237473" sldId="268"/>
            <ac:picMk id="4" creationId="{684C7FFF-10F7-72AD-8EB9-1FFFD67BA021}"/>
          </ac:picMkLst>
        </pc:picChg>
        <pc:picChg chg="add mod">
          <ac:chgData name="Ranjith P" userId="15fa8b0f25637a60" providerId="LiveId" clId="{AA51FF91-0EDB-43B9-97D1-A576C8DD856F}" dt="2025-09-24T13:56:21.892" v="1528" actId="1076"/>
          <ac:picMkLst>
            <pc:docMk/>
            <pc:sldMk cId="2812237473" sldId="268"/>
            <ac:picMk id="5" creationId="{397FCDBE-5392-94E9-B688-8E6BFE28B47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24.09.2025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3"/>
              <a:stretch>
                <a:fillRect/>
              </a:stretch>
            </a:blipFill>
          </p:spPr>
          <p:txBody>
            <a:bodyPr/>
            <a:lstStyle/>
            <a:p>
              <a:endParaRPr lang="en-IN"/>
            </a:p>
          </p:txBody>
        </p:sp>
      </p:grpSp>
      <p:sp>
        <p:nvSpPr>
          <p:cNvPr id="8" name="TextBox 8"/>
          <p:cNvSpPr txBox="1"/>
          <p:nvPr/>
        </p:nvSpPr>
        <p:spPr>
          <a:xfrm>
            <a:off x="7850237" y="3562647"/>
            <a:ext cx="9445526" cy="1716239"/>
          </a:xfrm>
          <a:prstGeom prst="rect">
            <a:avLst/>
          </a:prstGeom>
        </p:spPr>
        <p:txBody>
          <a:bodyPr lIns="0" tIns="0" rIns="0" bIns="0" rtlCol="0" anchor="t">
            <a:spAutoFit/>
          </a:bodyPr>
          <a:lstStyle/>
          <a:p>
            <a:pPr algn="l">
              <a:lnSpc>
                <a:spcPts val="6937"/>
              </a:lnSpc>
            </a:pPr>
            <a:r>
              <a:rPr lang="en-US" sz="5562" b="1" dirty="0">
                <a:solidFill>
                  <a:srgbClr val="000000"/>
                </a:solidFill>
                <a:latin typeface="Inter Bold"/>
                <a:ea typeface="Inter Bold"/>
                <a:cs typeface="Inter Bold"/>
                <a:sym typeface="Inter Bold"/>
              </a:rPr>
              <a:t>AI-Powered Regulated RTO Agent Platform</a:t>
            </a:r>
          </a:p>
        </p:txBody>
      </p:sp>
      <p:sp>
        <p:nvSpPr>
          <p:cNvPr id="9" name="TextBox 9"/>
          <p:cNvSpPr txBox="1"/>
          <p:nvPr/>
        </p:nvSpPr>
        <p:spPr>
          <a:xfrm>
            <a:off x="7850237" y="5702647"/>
            <a:ext cx="9445526" cy="992981"/>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Transforming vehicle documentation services through intelligent automation and verified agent networks.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dirty="0"/>
            </a:p>
          </p:txBody>
        </p:sp>
      </p:grpSp>
      <p:sp>
        <p:nvSpPr>
          <p:cNvPr id="6" name="TextBox 6"/>
          <p:cNvSpPr txBox="1"/>
          <p:nvPr/>
        </p:nvSpPr>
        <p:spPr>
          <a:xfrm>
            <a:off x="992238" y="2266504"/>
            <a:ext cx="7849791" cy="737295"/>
          </a:xfrm>
          <a:prstGeom prst="rect">
            <a:avLst/>
          </a:prstGeom>
        </p:spPr>
        <p:txBody>
          <a:bodyPr lIns="0" tIns="0" rIns="0" bIns="0" rtlCol="0" anchor="t">
            <a:spAutoFit/>
          </a:bodyPr>
          <a:lstStyle/>
          <a:p>
            <a:pPr algn="l">
              <a:lnSpc>
                <a:spcPts val="5562"/>
              </a:lnSpc>
            </a:pPr>
            <a:r>
              <a:rPr lang="en-US" sz="4437" b="1">
                <a:solidFill>
                  <a:srgbClr val="000000"/>
                </a:solidFill>
                <a:latin typeface="Inter Bold"/>
                <a:ea typeface="Inter Bold"/>
                <a:cs typeface="Inter Bold"/>
                <a:sym typeface="Inter Bold"/>
              </a:rPr>
              <a:t>Ensuring Service Excellence</a:t>
            </a:r>
          </a:p>
        </p:txBody>
      </p:sp>
      <p:grpSp>
        <p:nvGrpSpPr>
          <p:cNvPr id="7" name="Group 7"/>
          <p:cNvGrpSpPr/>
          <p:nvPr/>
        </p:nvGrpSpPr>
        <p:grpSpPr>
          <a:xfrm>
            <a:off x="973188" y="3551784"/>
            <a:ext cx="5283547" cy="4459040"/>
            <a:chOff x="0" y="0"/>
            <a:chExt cx="7044730" cy="5945387"/>
          </a:xfrm>
        </p:grpSpPr>
        <p:sp>
          <p:nvSpPr>
            <p:cNvPr id="8" name="Freeform 8"/>
            <p:cNvSpPr/>
            <p:nvPr/>
          </p:nvSpPr>
          <p:spPr>
            <a:xfrm>
              <a:off x="25400" y="25400"/>
              <a:ext cx="6994017" cy="5894578"/>
            </a:xfrm>
            <a:custGeom>
              <a:avLst/>
              <a:gdLst/>
              <a:ahLst/>
              <a:cxnLst/>
              <a:rect l="l" t="t" r="r" b="b"/>
              <a:pathLst>
                <a:path w="6994017" h="5894578">
                  <a:moveTo>
                    <a:pt x="0" y="243840"/>
                  </a:moveTo>
                  <a:cubicBezTo>
                    <a:pt x="0" y="109220"/>
                    <a:pt x="109347" y="0"/>
                    <a:pt x="244221" y="0"/>
                  </a:cubicBezTo>
                  <a:lnTo>
                    <a:pt x="6749796" y="0"/>
                  </a:lnTo>
                  <a:cubicBezTo>
                    <a:pt x="6884670" y="0"/>
                    <a:pt x="6994017" y="109220"/>
                    <a:pt x="6994017" y="243840"/>
                  </a:cubicBezTo>
                  <a:lnTo>
                    <a:pt x="6994017" y="5650738"/>
                  </a:lnTo>
                  <a:cubicBezTo>
                    <a:pt x="6994017" y="5785358"/>
                    <a:pt x="6884670" y="5894578"/>
                    <a:pt x="6749796" y="5894578"/>
                  </a:cubicBezTo>
                  <a:lnTo>
                    <a:pt x="244221" y="5894578"/>
                  </a:lnTo>
                  <a:cubicBezTo>
                    <a:pt x="109347" y="5894578"/>
                    <a:pt x="0" y="5785358"/>
                    <a:pt x="0" y="5650738"/>
                  </a:cubicBezTo>
                  <a:close/>
                </a:path>
              </a:pathLst>
            </a:custGeom>
            <a:solidFill>
              <a:srgbClr val="FFFFFF"/>
            </a:solidFill>
          </p:spPr>
          <p:txBody>
            <a:bodyPr/>
            <a:lstStyle/>
            <a:p>
              <a:endParaRPr lang="en-IN"/>
            </a:p>
          </p:txBody>
        </p:sp>
        <p:sp>
          <p:nvSpPr>
            <p:cNvPr id="9" name="Freeform 9"/>
            <p:cNvSpPr/>
            <p:nvPr/>
          </p:nvSpPr>
          <p:spPr>
            <a:xfrm>
              <a:off x="0" y="0"/>
              <a:ext cx="7044690" cy="5945378"/>
            </a:xfrm>
            <a:custGeom>
              <a:avLst/>
              <a:gdLst/>
              <a:ahLst/>
              <a:cxnLst/>
              <a:rect l="l" t="t" r="r" b="b"/>
              <a:pathLst>
                <a:path w="7044690" h="5945378">
                  <a:moveTo>
                    <a:pt x="0" y="269240"/>
                  </a:moveTo>
                  <a:cubicBezTo>
                    <a:pt x="0" y="120523"/>
                    <a:pt x="120777" y="0"/>
                    <a:pt x="269621" y="0"/>
                  </a:cubicBezTo>
                  <a:lnTo>
                    <a:pt x="6775196" y="0"/>
                  </a:lnTo>
                  <a:lnTo>
                    <a:pt x="6775196" y="25400"/>
                  </a:lnTo>
                  <a:lnTo>
                    <a:pt x="6775196" y="0"/>
                  </a:lnTo>
                  <a:cubicBezTo>
                    <a:pt x="6924040" y="0"/>
                    <a:pt x="7044690" y="120523"/>
                    <a:pt x="7044690" y="269240"/>
                  </a:cubicBezTo>
                  <a:lnTo>
                    <a:pt x="7019290" y="269240"/>
                  </a:lnTo>
                  <a:lnTo>
                    <a:pt x="7044690" y="269240"/>
                  </a:lnTo>
                  <a:lnTo>
                    <a:pt x="7044690" y="5676138"/>
                  </a:lnTo>
                  <a:lnTo>
                    <a:pt x="7019290" y="5676138"/>
                  </a:lnTo>
                  <a:lnTo>
                    <a:pt x="7044690" y="5676138"/>
                  </a:lnTo>
                  <a:cubicBezTo>
                    <a:pt x="7044690" y="5824855"/>
                    <a:pt x="6923913" y="5945378"/>
                    <a:pt x="6775069" y="5945378"/>
                  </a:cubicBezTo>
                  <a:lnTo>
                    <a:pt x="6775069" y="5919978"/>
                  </a:lnTo>
                  <a:lnTo>
                    <a:pt x="6775069" y="5945378"/>
                  </a:lnTo>
                  <a:lnTo>
                    <a:pt x="269621" y="5945378"/>
                  </a:lnTo>
                  <a:lnTo>
                    <a:pt x="269621" y="5919978"/>
                  </a:lnTo>
                  <a:lnTo>
                    <a:pt x="269621" y="5945378"/>
                  </a:lnTo>
                  <a:cubicBezTo>
                    <a:pt x="120777" y="5945378"/>
                    <a:pt x="0" y="5824855"/>
                    <a:pt x="0" y="5676138"/>
                  </a:cubicBezTo>
                  <a:lnTo>
                    <a:pt x="0" y="269240"/>
                  </a:lnTo>
                  <a:lnTo>
                    <a:pt x="25400" y="269240"/>
                  </a:lnTo>
                  <a:lnTo>
                    <a:pt x="0" y="269240"/>
                  </a:lnTo>
                  <a:moveTo>
                    <a:pt x="50800" y="269240"/>
                  </a:moveTo>
                  <a:lnTo>
                    <a:pt x="50800" y="5676138"/>
                  </a:lnTo>
                  <a:lnTo>
                    <a:pt x="25400" y="5676138"/>
                  </a:lnTo>
                  <a:lnTo>
                    <a:pt x="50800" y="5676138"/>
                  </a:lnTo>
                  <a:cubicBezTo>
                    <a:pt x="50800" y="5796788"/>
                    <a:pt x="148717" y="5894578"/>
                    <a:pt x="269621" y="5894578"/>
                  </a:cubicBezTo>
                  <a:lnTo>
                    <a:pt x="6775196" y="5894578"/>
                  </a:lnTo>
                  <a:cubicBezTo>
                    <a:pt x="6896100" y="5894578"/>
                    <a:pt x="6994017" y="5796788"/>
                    <a:pt x="6994017" y="5676138"/>
                  </a:cubicBezTo>
                  <a:lnTo>
                    <a:pt x="6994017" y="269240"/>
                  </a:lnTo>
                  <a:cubicBezTo>
                    <a:pt x="6994017" y="148590"/>
                    <a:pt x="6896100" y="50800"/>
                    <a:pt x="6775196" y="50800"/>
                  </a:cubicBezTo>
                  <a:lnTo>
                    <a:pt x="269621" y="50800"/>
                  </a:lnTo>
                  <a:lnTo>
                    <a:pt x="269621" y="25400"/>
                  </a:lnTo>
                  <a:lnTo>
                    <a:pt x="269621" y="50800"/>
                  </a:lnTo>
                  <a:cubicBezTo>
                    <a:pt x="148717" y="50800"/>
                    <a:pt x="50800" y="148590"/>
                    <a:pt x="50800" y="269240"/>
                  </a:cubicBezTo>
                  <a:close/>
                </a:path>
              </a:pathLst>
            </a:custGeom>
            <a:solidFill>
              <a:srgbClr val="C0C1D7"/>
            </a:solidFill>
          </p:spPr>
          <p:txBody>
            <a:bodyPr/>
            <a:lstStyle/>
            <a:p>
              <a:endParaRPr lang="en-IN"/>
            </a:p>
          </p:txBody>
        </p:sp>
      </p:grpSp>
      <p:grpSp>
        <p:nvGrpSpPr>
          <p:cNvPr id="10" name="Group 10"/>
          <p:cNvGrpSpPr/>
          <p:nvPr/>
        </p:nvGrpSpPr>
        <p:grpSpPr>
          <a:xfrm>
            <a:off x="954138" y="3570834"/>
            <a:ext cx="152400" cy="4420940"/>
            <a:chOff x="0" y="0"/>
            <a:chExt cx="203200" cy="5894587"/>
          </a:xfrm>
        </p:grpSpPr>
        <p:sp>
          <p:nvSpPr>
            <p:cNvPr id="11" name="Freeform 11"/>
            <p:cNvSpPr/>
            <p:nvPr/>
          </p:nvSpPr>
          <p:spPr>
            <a:xfrm>
              <a:off x="0" y="0"/>
              <a:ext cx="203200" cy="5894578"/>
            </a:xfrm>
            <a:custGeom>
              <a:avLst/>
              <a:gdLst/>
              <a:ahLst/>
              <a:cxnLst/>
              <a:rect l="l" t="t" r="r" b="b"/>
              <a:pathLst>
                <a:path w="203200" h="5894578">
                  <a:moveTo>
                    <a:pt x="0" y="101600"/>
                  </a:moveTo>
                  <a:cubicBezTo>
                    <a:pt x="0" y="45466"/>
                    <a:pt x="45466" y="0"/>
                    <a:pt x="101600" y="0"/>
                  </a:cubicBezTo>
                  <a:cubicBezTo>
                    <a:pt x="157734" y="0"/>
                    <a:pt x="203200" y="45466"/>
                    <a:pt x="203200" y="101600"/>
                  </a:cubicBezTo>
                  <a:lnTo>
                    <a:pt x="203200" y="5792978"/>
                  </a:lnTo>
                  <a:cubicBezTo>
                    <a:pt x="203200" y="5849112"/>
                    <a:pt x="157734" y="5894578"/>
                    <a:pt x="101600" y="5894578"/>
                  </a:cubicBezTo>
                  <a:cubicBezTo>
                    <a:pt x="45466" y="5894578"/>
                    <a:pt x="0" y="5849112"/>
                    <a:pt x="0" y="5792978"/>
                  </a:cubicBezTo>
                  <a:close/>
                </a:path>
              </a:pathLst>
            </a:custGeom>
            <a:solidFill>
              <a:srgbClr val="4950BC"/>
            </a:solidFill>
          </p:spPr>
          <p:txBody>
            <a:bodyPr/>
            <a:lstStyle/>
            <a:p>
              <a:endParaRPr lang="en-IN"/>
            </a:p>
          </p:txBody>
        </p:sp>
      </p:grpSp>
      <p:sp>
        <p:nvSpPr>
          <p:cNvPr id="12" name="TextBox 12"/>
          <p:cNvSpPr txBox="1"/>
          <p:nvPr/>
        </p:nvSpPr>
        <p:spPr>
          <a:xfrm>
            <a:off x="1428155" y="3873401"/>
            <a:ext cx="4487912" cy="904875"/>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Customer Feedback Loops</a:t>
            </a:r>
          </a:p>
        </p:txBody>
      </p:sp>
      <p:sp>
        <p:nvSpPr>
          <p:cNvPr id="13" name="TextBox 13"/>
          <p:cNvSpPr txBox="1"/>
          <p:nvPr/>
        </p:nvSpPr>
        <p:spPr>
          <a:xfrm>
            <a:off x="1428155" y="4862661"/>
            <a:ext cx="4487912" cy="2807494"/>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An integrated feedback system allows citizens to rate their experience, providing valuable insights for service enhancement and agent performance evaluation.</a:t>
            </a:r>
          </a:p>
        </p:txBody>
      </p:sp>
      <p:grpSp>
        <p:nvGrpSpPr>
          <p:cNvPr id="14" name="Group 14"/>
          <p:cNvGrpSpPr/>
          <p:nvPr/>
        </p:nvGrpSpPr>
        <p:grpSpPr>
          <a:xfrm>
            <a:off x="6502152" y="3551784"/>
            <a:ext cx="5283547" cy="4459040"/>
            <a:chOff x="0" y="0"/>
            <a:chExt cx="7044730" cy="5945387"/>
          </a:xfrm>
        </p:grpSpPr>
        <p:sp>
          <p:nvSpPr>
            <p:cNvPr id="15" name="Freeform 15"/>
            <p:cNvSpPr/>
            <p:nvPr/>
          </p:nvSpPr>
          <p:spPr>
            <a:xfrm>
              <a:off x="25400" y="25400"/>
              <a:ext cx="6994017" cy="5894578"/>
            </a:xfrm>
            <a:custGeom>
              <a:avLst/>
              <a:gdLst/>
              <a:ahLst/>
              <a:cxnLst/>
              <a:rect l="l" t="t" r="r" b="b"/>
              <a:pathLst>
                <a:path w="6994017" h="5894578">
                  <a:moveTo>
                    <a:pt x="0" y="243840"/>
                  </a:moveTo>
                  <a:cubicBezTo>
                    <a:pt x="0" y="109220"/>
                    <a:pt x="109347" y="0"/>
                    <a:pt x="244221" y="0"/>
                  </a:cubicBezTo>
                  <a:lnTo>
                    <a:pt x="6749796" y="0"/>
                  </a:lnTo>
                  <a:cubicBezTo>
                    <a:pt x="6884670" y="0"/>
                    <a:pt x="6994017" y="109220"/>
                    <a:pt x="6994017" y="243840"/>
                  </a:cubicBezTo>
                  <a:lnTo>
                    <a:pt x="6994017" y="5650738"/>
                  </a:lnTo>
                  <a:cubicBezTo>
                    <a:pt x="6994017" y="5785358"/>
                    <a:pt x="6884670" y="5894578"/>
                    <a:pt x="6749796" y="5894578"/>
                  </a:cubicBezTo>
                  <a:lnTo>
                    <a:pt x="244221" y="5894578"/>
                  </a:lnTo>
                  <a:cubicBezTo>
                    <a:pt x="109347" y="5894578"/>
                    <a:pt x="0" y="5785358"/>
                    <a:pt x="0" y="5650738"/>
                  </a:cubicBezTo>
                  <a:close/>
                </a:path>
              </a:pathLst>
            </a:custGeom>
            <a:solidFill>
              <a:srgbClr val="FFFFFF"/>
            </a:solidFill>
          </p:spPr>
          <p:txBody>
            <a:bodyPr/>
            <a:lstStyle/>
            <a:p>
              <a:endParaRPr lang="en-IN"/>
            </a:p>
          </p:txBody>
        </p:sp>
        <p:sp>
          <p:nvSpPr>
            <p:cNvPr id="16" name="Freeform 16"/>
            <p:cNvSpPr/>
            <p:nvPr/>
          </p:nvSpPr>
          <p:spPr>
            <a:xfrm>
              <a:off x="0" y="0"/>
              <a:ext cx="7044690" cy="5945378"/>
            </a:xfrm>
            <a:custGeom>
              <a:avLst/>
              <a:gdLst/>
              <a:ahLst/>
              <a:cxnLst/>
              <a:rect l="l" t="t" r="r" b="b"/>
              <a:pathLst>
                <a:path w="7044690" h="5945378">
                  <a:moveTo>
                    <a:pt x="0" y="269240"/>
                  </a:moveTo>
                  <a:cubicBezTo>
                    <a:pt x="0" y="120523"/>
                    <a:pt x="120777" y="0"/>
                    <a:pt x="269621" y="0"/>
                  </a:cubicBezTo>
                  <a:lnTo>
                    <a:pt x="6775196" y="0"/>
                  </a:lnTo>
                  <a:lnTo>
                    <a:pt x="6775196" y="25400"/>
                  </a:lnTo>
                  <a:lnTo>
                    <a:pt x="6775196" y="0"/>
                  </a:lnTo>
                  <a:cubicBezTo>
                    <a:pt x="6924040" y="0"/>
                    <a:pt x="7044690" y="120523"/>
                    <a:pt x="7044690" y="269240"/>
                  </a:cubicBezTo>
                  <a:lnTo>
                    <a:pt x="7019290" y="269240"/>
                  </a:lnTo>
                  <a:lnTo>
                    <a:pt x="7044690" y="269240"/>
                  </a:lnTo>
                  <a:lnTo>
                    <a:pt x="7044690" y="5676138"/>
                  </a:lnTo>
                  <a:lnTo>
                    <a:pt x="7019290" y="5676138"/>
                  </a:lnTo>
                  <a:lnTo>
                    <a:pt x="7044690" y="5676138"/>
                  </a:lnTo>
                  <a:cubicBezTo>
                    <a:pt x="7044690" y="5824855"/>
                    <a:pt x="6923913" y="5945378"/>
                    <a:pt x="6775069" y="5945378"/>
                  </a:cubicBezTo>
                  <a:lnTo>
                    <a:pt x="6775069" y="5919978"/>
                  </a:lnTo>
                  <a:lnTo>
                    <a:pt x="6775069" y="5945378"/>
                  </a:lnTo>
                  <a:lnTo>
                    <a:pt x="269621" y="5945378"/>
                  </a:lnTo>
                  <a:lnTo>
                    <a:pt x="269621" y="5919978"/>
                  </a:lnTo>
                  <a:lnTo>
                    <a:pt x="269621" y="5945378"/>
                  </a:lnTo>
                  <a:cubicBezTo>
                    <a:pt x="120777" y="5945378"/>
                    <a:pt x="0" y="5824855"/>
                    <a:pt x="0" y="5676138"/>
                  </a:cubicBezTo>
                  <a:lnTo>
                    <a:pt x="0" y="269240"/>
                  </a:lnTo>
                  <a:lnTo>
                    <a:pt x="25400" y="269240"/>
                  </a:lnTo>
                  <a:lnTo>
                    <a:pt x="0" y="269240"/>
                  </a:lnTo>
                  <a:moveTo>
                    <a:pt x="50800" y="269240"/>
                  </a:moveTo>
                  <a:lnTo>
                    <a:pt x="50800" y="5676138"/>
                  </a:lnTo>
                  <a:lnTo>
                    <a:pt x="25400" y="5676138"/>
                  </a:lnTo>
                  <a:lnTo>
                    <a:pt x="50800" y="5676138"/>
                  </a:lnTo>
                  <a:cubicBezTo>
                    <a:pt x="50800" y="5796788"/>
                    <a:pt x="148717" y="5894578"/>
                    <a:pt x="269621" y="5894578"/>
                  </a:cubicBezTo>
                  <a:lnTo>
                    <a:pt x="6775196" y="5894578"/>
                  </a:lnTo>
                  <a:cubicBezTo>
                    <a:pt x="6896100" y="5894578"/>
                    <a:pt x="6994017" y="5796788"/>
                    <a:pt x="6994017" y="5676138"/>
                  </a:cubicBezTo>
                  <a:lnTo>
                    <a:pt x="6994017" y="269240"/>
                  </a:lnTo>
                  <a:cubicBezTo>
                    <a:pt x="6994017" y="148590"/>
                    <a:pt x="6896100" y="50800"/>
                    <a:pt x="6775196" y="50800"/>
                  </a:cubicBezTo>
                  <a:lnTo>
                    <a:pt x="269621" y="50800"/>
                  </a:lnTo>
                  <a:lnTo>
                    <a:pt x="269621" y="25400"/>
                  </a:lnTo>
                  <a:lnTo>
                    <a:pt x="269621" y="50800"/>
                  </a:lnTo>
                  <a:cubicBezTo>
                    <a:pt x="148717" y="50800"/>
                    <a:pt x="50800" y="148590"/>
                    <a:pt x="50800" y="269240"/>
                  </a:cubicBezTo>
                  <a:close/>
                </a:path>
              </a:pathLst>
            </a:custGeom>
            <a:solidFill>
              <a:srgbClr val="C0C1D7"/>
            </a:solidFill>
          </p:spPr>
          <p:txBody>
            <a:bodyPr/>
            <a:lstStyle/>
            <a:p>
              <a:endParaRPr lang="en-IN"/>
            </a:p>
          </p:txBody>
        </p:sp>
      </p:grpSp>
      <p:grpSp>
        <p:nvGrpSpPr>
          <p:cNvPr id="17" name="Group 17"/>
          <p:cNvGrpSpPr/>
          <p:nvPr/>
        </p:nvGrpSpPr>
        <p:grpSpPr>
          <a:xfrm>
            <a:off x="6483102" y="3570834"/>
            <a:ext cx="152400" cy="4420940"/>
            <a:chOff x="0" y="0"/>
            <a:chExt cx="203200" cy="5894587"/>
          </a:xfrm>
        </p:grpSpPr>
        <p:sp>
          <p:nvSpPr>
            <p:cNvPr id="18" name="Freeform 18"/>
            <p:cNvSpPr/>
            <p:nvPr/>
          </p:nvSpPr>
          <p:spPr>
            <a:xfrm>
              <a:off x="0" y="0"/>
              <a:ext cx="203200" cy="5894578"/>
            </a:xfrm>
            <a:custGeom>
              <a:avLst/>
              <a:gdLst/>
              <a:ahLst/>
              <a:cxnLst/>
              <a:rect l="l" t="t" r="r" b="b"/>
              <a:pathLst>
                <a:path w="203200" h="5894578">
                  <a:moveTo>
                    <a:pt x="0" y="101600"/>
                  </a:moveTo>
                  <a:cubicBezTo>
                    <a:pt x="0" y="45466"/>
                    <a:pt x="45466" y="0"/>
                    <a:pt x="101600" y="0"/>
                  </a:cubicBezTo>
                  <a:cubicBezTo>
                    <a:pt x="157734" y="0"/>
                    <a:pt x="203200" y="45466"/>
                    <a:pt x="203200" y="101600"/>
                  </a:cubicBezTo>
                  <a:lnTo>
                    <a:pt x="203200" y="5792978"/>
                  </a:lnTo>
                  <a:cubicBezTo>
                    <a:pt x="203200" y="5849112"/>
                    <a:pt x="157734" y="5894578"/>
                    <a:pt x="101600" y="5894578"/>
                  </a:cubicBezTo>
                  <a:cubicBezTo>
                    <a:pt x="45466" y="5894578"/>
                    <a:pt x="0" y="5849112"/>
                    <a:pt x="0" y="5792978"/>
                  </a:cubicBezTo>
                  <a:close/>
                </a:path>
              </a:pathLst>
            </a:custGeom>
            <a:solidFill>
              <a:srgbClr val="4950BC"/>
            </a:solidFill>
          </p:spPr>
          <p:txBody>
            <a:bodyPr/>
            <a:lstStyle/>
            <a:p>
              <a:endParaRPr lang="en-IN"/>
            </a:p>
          </p:txBody>
        </p:sp>
      </p:grpSp>
      <p:sp>
        <p:nvSpPr>
          <p:cNvPr id="19" name="TextBox 19"/>
          <p:cNvSpPr txBox="1"/>
          <p:nvPr/>
        </p:nvSpPr>
        <p:spPr>
          <a:xfrm>
            <a:off x="6957120" y="3873401"/>
            <a:ext cx="3979961"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Continuous Monitoring</a:t>
            </a:r>
          </a:p>
        </p:txBody>
      </p:sp>
      <p:sp>
        <p:nvSpPr>
          <p:cNvPr id="20" name="TextBox 20"/>
          <p:cNvSpPr txBox="1"/>
          <p:nvPr/>
        </p:nvSpPr>
        <p:spPr>
          <a:xfrm>
            <a:off x="6957120" y="4419749"/>
            <a:ext cx="4487912" cy="3182218"/>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Automated systems monitor agent compliance and service quality, ensuring adherence to regulatory standards.. Also based on the customer feedback and work completion timeline brokers grade will be modified</a:t>
            </a:r>
          </a:p>
        </p:txBody>
      </p:sp>
      <p:grpSp>
        <p:nvGrpSpPr>
          <p:cNvPr id="21" name="Group 21"/>
          <p:cNvGrpSpPr/>
          <p:nvPr/>
        </p:nvGrpSpPr>
        <p:grpSpPr>
          <a:xfrm>
            <a:off x="12031116" y="3551784"/>
            <a:ext cx="5283547" cy="4459040"/>
            <a:chOff x="0" y="0"/>
            <a:chExt cx="7044730" cy="5945387"/>
          </a:xfrm>
        </p:grpSpPr>
        <p:sp>
          <p:nvSpPr>
            <p:cNvPr id="22" name="Freeform 22"/>
            <p:cNvSpPr/>
            <p:nvPr/>
          </p:nvSpPr>
          <p:spPr>
            <a:xfrm>
              <a:off x="25400" y="25400"/>
              <a:ext cx="6994017" cy="5894578"/>
            </a:xfrm>
            <a:custGeom>
              <a:avLst/>
              <a:gdLst/>
              <a:ahLst/>
              <a:cxnLst/>
              <a:rect l="l" t="t" r="r" b="b"/>
              <a:pathLst>
                <a:path w="6994017" h="5894578">
                  <a:moveTo>
                    <a:pt x="0" y="243840"/>
                  </a:moveTo>
                  <a:cubicBezTo>
                    <a:pt x="0" y="109220"/>
                    <a:pt x="109347" y="0"/>
                    <a:pt x="244221" y="0"/>
                  </a:cubicBezTo>
                  <a:lnTo>
                    <a:pt x="6749796" y="0"/>
                  </a:lnTo>
                  <a:cubicBezTo>
                    <a:pt x="6884670" y="0"/>
                    <a:pt x="6994017" y="109220"/>
                    <a:pt x="6994017" y="243840"/>
                  </a:cubicBezTo>
                  <a:lnTo>
                    <a:pt x="6994017" y="5650738"/>
                  </a:lnTo>
                  <a:cubicBezTo>
                    <a:pt x="6994017" y="5785358"/>
                    <a:pt x="6884670" y="5894578"/>
                    <a:pt x="6749796" y="5894578"/>
                  </a:cubicBezTo>
                  <a:lnTo>
                    <a:pt x="244221" y="5894578"/>
                  </a:lnTo>
                  <a:cubicBezTo>
                    <a:pt x="109347" y="5894578"/>
                    <a:pt x="0" y="5785358"/>
                    <a:pt x="0" y="5650738"/>
                  </a:cubicBezTo>
                  <a:close/>
                </a:path>
              </a:pathLst>
            </a:custGeom>
            <a:solidFill>
              <a:srgbClr val="FFFFFF"/>
            </a:solidFill>
          </p:spPr>
          <p:txBody>
            <a:bodyPr/>
            <a:lstStyle/>
            <a:p>
              <a:endParaRPr lang="en-IN"/>
            </a:p>
          </p:txBody>
        </p:sp>
        <p:sp>
          <p:nvSpPr>
            <p:cNvPr id="23" name="Freeform 23"/>
            <p:cNvSpPr/>
            <p:nvPr/>
          </p:nvSpPr>
          <p:spPr>
            <a:xfrm>
              <a:off x="0" y="0"/>
              <a:ext cx="7044690" cy="5945378"/>
            </a:xfrm>
            <a:custGeom>
              <a:avLst/>
              <a:gdLst/>
              <a:ahLst/>
              <a:cxnLst/>
              <a:rect l="l" t="t" r="r" b="b"/>
              <a:pathLst>
                <a:path w="7044690" h="5945378">
                  <a:moveTo>
                    <a:pt x="0" y="269240"/>
                  </a:moveTo>
                  <a:cubicBezTo>
                    <a:pt x="0" y="120523"/>
                    <a:pt x="120777" y="0"/>
                    <a:pt x="269621" y="0"/>
                  </a:cubicBezTo>
                  <a:lnTo>
                    <a:pt x="6775196" y="0"/>
                  </a:lnTo>
                  <a:lnTo>
                    <a:pt x="6775196" y="25400"/>
                  </a:lnTo>
                  <a:lnTo>
                    <a:pt x="6775196" y="0"/>
                  </a:lnTo>
                  <a:cubicBezTo>
                    <a:pt x="6924040" y="0"/>
                    <a:pt x="7044690" y="120523"/>
                    <a:pt x="7044690" y="269240"/>
                  </a:cubicBezTo>
                  <a:lnTo>
                    <a:pt x="7019290" y="269240"/>
                  </a:lnTo>
                  <a:lnTo>
                    <a:pt x="7044690" y="269240"/>
                  </a:lnTo>
                  <a:lnTo>
                    <a:pt x="7044690" y="5676138"/>
                  </a:lnTo>
                  <a:lnTo>
                    <a:pt x="7019290" y="5676138"/>
                  </a:lnTo>
                  <a:lnTo>
                    <a:pt x="7044690" y="5676138"/>
                  </a:lnTo>
                  <a:cubicBezTo>
                    <a:pt x="7044690" y="5824855"/>
                    <a:pt x="6923913" y="5945378"/>
                    <a:pt x="6775069" y="5945378"/>
                  </a:cubicBezTo>
                  <a:lnTo>
                    <a:pt x="6775069" y="5919978"/>
                  </a:lnTo>
                  <a:lnTo>
                    <a:pt x="6775069" y="5945378"/>
                  </a:lnTo>
                  <a:lnTo>
                    <a:pt x="269621" y="5945378"/>
                  </a:lnTo>
                  <a:lnTo>
                    <a:pt x="269621" y="5919978"/>
                  </a:lnTo>
                  <a:lnTo>
                    <a:pt x="269621" y="5945378"/>
                  </a:lnTo>
                  <a:cubicBezTo>
                    <a:pt x="120777" y="5945378"/>
                    <a:pt x="0" y="5824855"/>
                    <a:pt x="0" y="5676138"/>
                  </a:cubicBezTo>
                  <a:lnTo>
                    <a:pt x="0" y="269240"/>
                  </a:lnTo>
                  <a:lnTo>
                    <a:pt x="25400" y="269240"/>
                  </a:lnTo>
                  <a:lnTo>
                    <a:pt x="0" y="269240"/>
                  </a:lnTo>
                  <a:moveTo>
                    <a:pt x="50800" y="269240"/>
                  </a:moveTo>
                  <a:lnTo>
                    <a:pt x="50800" y="5676138"/>
                  </a:lnTo>
                  <a:lnTo>
                    <a:pt x="25400" y="5676138"/>
                  </a:lnTo>
                  <a:lnTo>
                    <a:pt x="50800" y="5676138"/>
                  </a:lnTo>
                  <a:cubicBezTo>
                    <a:pt x="50800" y="5796788"/>
                    <a:pt x="148717" y="5894578"/>
                    <a:pt x="269621" y="5894578"/>
                  </a:cubicBezTo>
                  <a:lnTo>
                    <a:pt x="6775196" y="5894578"/>
                  </a:lnTo>
                  <a:cubicBezTo>
                    <a:pt x="6896100" y="5894578"/>
                    <a:pt x="6994017" y="5796788"/>
                    <a:pt x="6994017" y="5676138"/>
                  </a:cubicBezTo>
                  <a:lnTo>
                    <a:pt x="6994017" y="269240"/>
                  </a:lnTo>
                  <a:cubicBezTo>
                    <a:pt x="6994017" y="148590"/>
                    <a:pt x="6896100" y="50800"/>
                    <a:pt x="6775196" y="50800"/>
                  </a:cubicBezTo>
                  <a:lnTo>
                    <a:pt x="269621" y="50800"/>
                  </a:lnTo>
                  <a:lnTo>
                    <a:pt x="269621" y="25400"/>
                  </a:lnTo>
                  <a:lnTo>
                    <a:pt x="269621" y="50800"/>
                  </a:lnTo>
                  <a:cubicBezTo>
                    <a:pt x="148717" y="50800"/>
                    <a:pt x="50800" y="148590"/>
                    <a:pt x="50800" y="269240"/>
                  </a:cubicBezTo>
                  <a:close/>
                </a:path>
              </a:pathLst>
            </a:custGeom>
            <a:solidFill>
              <a:srgbClr val="C0C1D7"/>
            </a:solidFill>
          </p:spPr>
          <p:txBody>
            <a:bodyPr/>
            <a:lstStyle/>
            <a:p>
              <a:endParaRPr lang="en-IN"/>
            </a:p>
          </p:txBody>
        </p:sp>
      </p:grpSp>
      <p:grpSp>
        <p:nvGrpSpPr>
          <p:cNvPr id="24" name="Group 24"/>
          <p:cNvGrpSpPr/>
          <p:nvPr/>
        </p:nvGrpSpPr>
        <p:grpSpPr>
          <a:xfrm>
            <a:off x="12012066" y="3570834"/>
            <a:ext cx="152400" cy="4420940"/>
            <a:chOff x="0" y="0"/>
            <a:chExt cx="203200" cy="5894587"/>
          </a:xfrm>
        </p:grpSpPr>
        <p:sp>
          <p:nvSpPr>
            <p:cNvPr id="25" name="Freeform 25"/>
            <p:cNvSpPr/>
            <p:nvPr/>
          </p:nvSpPr>
          <p:spPr>
            <a:xfrm>
              <a:off x="0" y="0"/>
              <a:ext cx="203200" cy="5894578"/>
            </a:xfrm>
            <a:custGeom>
              <a:avLst/>
              <a:gdLst/>
              <a:ahLst/>
              <a:cxnLst/>
              <a:rect l="l" t="t" r="r" b="b"/>
              <a:pathLst>
                <a:path w="203200" h="5894578">
                  <a:moveTo>
                    <a:pt x="0" y="101600"/>
                  </a:moveTo>
                  <a:cubicBezTo>
                    <a:pt x="0" y="45466"/>
                    <a:pt x="45466" y="0"/>
                    <a:pt x="101600" y="0"/>
                  </a:cubicBezTo>
                  <a:cubicBezTo>
                    <a:pt x="157734" y="0"/>
                    <a:pt x="203200" y="45466"/>
                    <a:pt x="203200" y="101600"/>
                  </a:cubicBezTo>
                  <a:lnTo>
                    <a:pt x="203200" y="5792978"/>
                  </a:lnTo>
                  <a:cubicBezTo>
                    <a:pt x="203200" y="5849112"/>
                    <a:pt x="157734" y="5894578"/>
                    <a:pt x="101600" y="5894578"/>
                  </a:cubicBezTo>
                  <a:cubicBezTo>
                    <a:pt x="45466" y="5894578"/>
                    <a:pt x="0" y="5849112"/>
                    <a:pt x="0" y="5792978"/>
                  </a:cubicBezTo>
                  <a:close/>
                </a:path>
              </a:pathLst>
            </a:custGeom>
            <a:solidFill>
              <a:srgbClr val="4950BC"/>
            </a:solidFill>
          </p:spPr>
          <p:txBody>
            <a:bodyPr/>
            <a:lstStyle/>
            <a:p>
              <a:endParaRPr lang="en-IN"/>
            </a:p>
          </p:txBody>
        </p:sp>
      </p:grpSp>
      <p:sp>
        <p:nvSpPr>
          <p:cNvPr id="26" name="TextBox 26"/>
          <p:cNvSpPr txBox="1"/>
          <p:nvPr/>
        </p:nvSpPr>
        <p:spPr>
          <a:xfrm>
            <a:off x="12486085" y="3873401"/>
            <a:ext cx="4139952"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Performance Incentives</a:t>
            </a:r>
          </a:p>
        </p:txBody>
      </p:sp>
      <p:sp>
        <p:nvSpPr>
          <p:cNvPr id="27" name="TextBox 27"/>
          <p:cNvSpPr txBox="1"/>
          <p:nvPr/>
        </p:nvSpPr>
        <p:spPr>
          <a:xfrm>
            <a:off x="12486085" y="4419749"/>
            <a:ext cx="4487913" cy="3182218"/>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Top-performing agents are recognized and rewarded, fostering a competitive yet collaborative environment focused on service </a:t>
            </a:r>
            <a:r>
              <a:rPr lang="en-US" sz="2187" dirty="0" err="1">
                <a:solidFill>
                  <a:srgbClr val="272525"/>
                </a:solidFill>
                <a:latin typeface="Inter"/>
                <a:ea typeface="Inter"/>
                <a:cs typeface="Inter"/>
                <a:sym typeface="Inter"/>
              </a:rPr>
              <a:t>excellence.It</a:t>
            </a:r>
            <a:r>
              <a:rPr lang="en-US" sz="2187" dirty="0">
                <a:solidFill>
                  <a:srgbClr val="272525"/>
                </a:solidFill>
                <a:latin typeface="Inter"/>
                <a:ea typeface="Inter"/>
                <a:cs typeface="Inter"/>
                <a:sym typeface="Inter"/>
              </a:rPr>
              <a:t> also allows them to get more jobs compared to other brokers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3"/>
              <a:stretch>
                <a:fillRect/>
              </a:stretch>
            </a:blipFill>
          </p:spPr>
          <p:txBody>
            <a:bodyPr/>
            <a:lstStyle/>
            <a:p>
              <a:endParaRPr lang="en-IN"/>
            </a:p>
          </p:txBody>
        </p:sp>
      </p:grpSp>
      <p:sp>
        <p:nvSpPr>
          <p:cNvPr id="8" name="TextBox 8"/>
          <p:cNvSpPr txBox="1"/>
          <p:nvPr/>
        </p:nvSpPr>
        <p:spPr>
          <a:xfrm>
            <a:off x="7826791" y="647700"/>
            <a:ext cx="9445526" cy="672428"/>
          </a:xfrm>
          <a:prstGeom prst="rect">
            <a:avLst/>
          </a:prstGeom>
        </p:spPr>
        <p:txBody>
          <a:bodyPr lIns="0" tIns="0" rIns="0" bIns="0" rtlCol="0" anchor="t">
            <a:spAutoFit/>
          </a:bodyPr>
          <a:lstStyle/>
          <a:p>
            <a:pPr algn="l">
              <a:lnSpc>
                <a:spcPts val="5562"/>
              </a:lnSpc>
            </a:pPr>
            <a:r>
              <a:rPr lang="en-US" sz="4437" b="1" dirty="0">
                <a:solidFill>
                  <a:srgbClr val="000000"/>
                </a:solidFill>
                <a:latin typeface="Inter Bold"/>
                <a:ea typeface="Inter Bold"/>
                <a:cs typeface="Inter Bold"/>
                <a:sym typeface="Inter Bold"/>
              </a:rPr>
              <a:t>Workflow Architecture</a:t>
            </a:r>
          </a:p>
        </p:txBody>
      </p:sp>
      <p:sp>
        <p:nvSpPr>
          <p:cNvPr id="10" name="TextBox 13">
            <a:extLst>
              <a:ext uri="{FF2B5EF4-FFF2-40B4-BE49-F238E27FC236}">
                <a16:creationId xmlns:a16="http://schemas.microsoft.com/office/drawing/2014/main" id="{07C673D3-C15D-BD89-EEC4-5E655878B200}"/>
              </a:ext>
            </a:extLst>
          </p:cNvPr>
          <p:cNvSpPr/>
          <p:nvPr/>
        </p:nvSpPr>
        <p:spPr>
          <a:xfrm>
            <a:off x="7850237" y="2000066"/>
            <a:ext cx="8227964" cy="10218182"/>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marL="457200" lvl="0" indent="-457200">
              <a:buAutoNum type="arabicPeriod"/>
            </a:pPr>
            <a:r>
              <a:rPr lang="en-IN" sz="2800" b="1" dirty="0"/>
              <a:t>Citizen requests service</a:t>
            </a:r>
            <a:r>
              <a:rPr lang="en-IN" sz="2800" dirty="0"/>
              <a:t> via mobile/web/IVR/WhatsApp.</a:t>
            </a:r>
          </a:p>
          <a:p>
            <a:pPr marL="457200" indent="-457200">
              <a:buFontTx/>
              <a:buAutoNum type="arabicPeriod"/>
            </a:pPr>
            <a:r>
              <a:rPr lang="en-IN" sz="2800" b="1" dirty="0"/>
              <a:t>Broker receives OTP</a:t>
            </a:r>
            <a:r>
              <a:rPr lang="en-IN" sz="2800" dirty="0"/>
              <a:t> from citizen to initiate the job (timestamp recorded).</a:t>
            </a:r>
          </a:p>
          <a:p>
            <a:pPr marL="457200" indent="-457200">
              <a:buFontTx/>
              <a:buAutoNum type="arabicPeriod"/>
            </a:pPr>
            <a:r>
              <a:rPr lang="en-IN" sz="2800" b="1" dirty="0"/>
              <a:t>Broker uploads documents</a:t>
            </a:r>
            <a:r>
              <a:rPr lang="en-IN" sz="2800" dirty="0"/>
              <a:t> → OCR + forgery detection validates authenticity.</a:t>
            </a:r>
          </a:p>
          <a:p>
            <a:pPr lvl="0"/>
            <a:r>
              <a:rPr lang="en-IN" sz="2800" b="1" dirty="0"/>
              <a:t>4.    Fraud detection engine</a:t>
            </a:r>
            <a:r>
              <a:rPr lang="en-IN" sz="2800" dirty="0"/>
              <a:t> monitors fees, delays, and  anomalies.</a:t>
            </a:r>
          </a:p>
          <a:p>
            <a:pPr marL="457200" lvl="0" indent="-457200">
              <a:buAutoNum type="arabicPeriod" startAt="5"/>
            </a:pPr>
            <a:r>
              <a:rPr lang="en-IN" sz="2800" b="1" dirty="0"/>
              <a:t>Progress updates</a:t>
            </a:r>
            <a:r>
              <a:rPr lang="en-IN" sz="2800" dirty="0"/>
              <a:t> are automatically sent to citizens via SMS</a:t>
            </a:r>
          </a:p>
          <a:p>
            <a:pPr marL="457200" indent="-457200">
              <a:buFontTx/>
              <a:buAutoNum type="arabicPeriod" startAt="5"/>
            </a:pPr>
            <a:r>
              <a:rPr lang="en-IN" sz="2800" b="1" dirty="0"/>
              <a:t>Task completion</a:t>
            </a:r>
            <a:r>
              <a:rPr lang="en-IN" sz="2800" dirty="0"/>
              <a:t> requires citizen OTP to close the job.</a:t>
            </a:r>
          </a:p>
          <a:p>
            <a:pPr marL="457200" indent="-457200">
              <a:buFontTx/>
              <a:buAutoNum type="arabicPeriod" startAt="5"/>
            </a:pPr>
            <a:r>
              <a:rPr lang="en-IN" sz="2800" b="1" dirty="0"/>
              <a:t>Dynamic rating system</a:t>
            </a:r>
            <a:r>
              <a:rPr lang="en-IN" sz="2800" dirty="0"/>
              <a:t> adjusts broker rank (Gold/Silver/Bronze/Blacklist).</a:t>
            </a:r>
          </a:p>
          <a:p>
            <a:pPr marL="457200" indent="-457200">
              <a:buFontTx/>
              <a:buAutoNum type="arabicPeriod" startAt="5"/>
            </a:pPr>
            <a:r>
              <a:rPr lang="en-IN" sz="2800" b="1" dirty="0"/>
              <a:t>Escrow payment</a:t>
            </a:r>
            <a:r>
              <a:rPr lang="en-IN" sz="2800" dirty="0"/>
              <a:t> is released only upon completion.</a:t>
            </a:r>
          </a:p>
          <a:p>
            <a:pPr marL="457200" indent="-457200">
              <a:buFontTx/>
              <a:buAutoNum type="arabicPeriod" startAt="5"/>
            </a:pPr>
            <a:r>
              <a:rPr lang="en-IN" sz="2800" b="1" dirty="0"/>
              <a:t>Government APIs (</a:t>
            </a:r>
            <a:r>
              <a:rPr lang="en-IN" sz="2800" b="1" dirty="0" err="1"/>
              <a:t>Parivahan</a:t>
            </a:r>
            <a:r>
              <a:rPr lang="en-IN" sz="2800" b="1" dirty="0"/>
              <a:t>/Vahan/</a:t>
            </a:r>
            <a:r>
              <a:rPr lang="en-IN" sz="2800" b="1" dirty="0" err="1"/>
              <a:t>DigiLocker</a:t>
            </a:r>
            <a:r>
              <a:rPr lang="en-IN" sz="2800" b="1" dirty="0"/>
              <a:t>)</a:t>
            </a:r>
            <a:r>
              <a:rPr lang="en-IN" sz="2800" dirty="0"/>
              <a:t> are integrated for validation and cross-checks.</a:t>
            </a:r>
          </a:p>
          <a:p>
            <a:pPr marL="457200" indent="-457200">
              <a:buFontTx/>
              <a:buAutoNum type="arabicPeriod" startAt="5"/>
            </a:pPr>
            <a:endParaRPr lang="en-IN" sz="2400" dirty="0"/>
          </a:p>
          <a:p>
            <a:pPr marL="457200" indent="-457200">
              <a:buFontTx/>
              <a:buAutoNum type="arabicPeriod" startAt="5"/>
            </a:pPr>
            <a:endParaRPr lang="en-IN" sz="2400" dirty="0"/>
          </a:p>
          <a:p>
            <a:pPr marL="457200" indent="-457200">
              <a:buFontTx/>
              <a:buAutoNum type="arabicPeriod" startAt="5"/>
            </a:pPr>
            <a:endParaRPr lang="en-IN" sz="2400" dirty="0"/>
          </a:p>
          <a:p>
            <a:pPr marL="457200" lvl="0" indent="-457200">
              <a:buAutoNum type="arabicPeriod" startAt="5"/>
            </a:pPr>
            <a:endParaRPr lang="en-IN" sz="2400" dirty="0"/>
          </a:p>
          <a:p>
            <a:pPr marL="457200" lvl="0" indent="-457200">
              <a:buAutoNum type="arabicPeriod" startAt="5"/>
            </a:pPr>
            <a:endParaRPr lang="en-IN" sz="2400" dirty="0"/>
          </a:p>
          <a:p>
            <a:pPr marL="457200" indent="-457200">
              <a:buFontTx/>
              <a:buAutoNum type="arabicPeriod"/>
            </a:pPr>
            <a:endParaRPr lang="en-IN" sz="2400" dirty="0"/>
          </a:p>
          <a:p>
            <a:pPr marL="457200" lvl="0" indent="-457200">
              <a:buAutoNum type="arabicPeriod"/>
            </a:pPr>
            <a:endParaRPr lang="en-IN" sz="2400" dirty="0"/>
          </a:p>
          <a:p>
            <a:pPr marL="457200" lvl="0" indent="-457200">
              <a:buAutoNum type="arabicPeriod"/>
            </a:pPr>
            <a:endParaRPr lang="en-IN" sz="2400" dirty="0"/>
          </a:p>
          <a:p>
            <a:pPr lvl="0"/>
            <a:r>
              <a:rPr lang="en-IN" sz="2400" dirty="0"/>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41910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sp>
        <p:nvSpPr>
          <p:cNvPr id="6" name="TextBox 6"/>
          <p:cNvSpPr txBox="1"/>
          <p:nvPr/>
        </p:nvSpPr>
        <p:spPr>
          <a:xfrm>
            <a:off x="850329" y="346483"/>
            <a:ext cx="5670649" cy="737295"/>
          </a:xfrm>
          <a:prstGeom prst="rect">
            <a:avLst/>
          </a:prstGeom>
        </p:spPr>
        <p:txBody>
          <a:bodyPr lIns="0" tIns="0" rIns="0" bIns="0" rtlCol="0" anchor="t">
            <a:spAutoFit/>
          </a:bodyPr>
          <a:lstStyle/>
          <a:p>
            <a:pPr algn="l">
              <a:lnSpc>
                <a:spcPts val="5562"/>
              </a:lnSpc>
            </a:pPr>
            <a:r>
              <a:rPr lang="en-US" sz="4437" b="1" dirty="0">
                <a:solidFill>
                  <a:srgbClr val="000000"/>
                </a:solidFill>
                <a:latin typeface="Inter Bold"/>
                <a:ea typeface="Inter Bold"/>
                <a:cs typeface="Inter Bold"/>
                <a:sym typeface="Inter Bold"/>
              </a:rPr>
              <a:t>Key Takeaways</a:t>
            </a:r>
          </a:p>
        </p:txBody>
      </p:sp>
      <p:grpSp>
        <p:nvGrpSpPr>
          <p:cNvPr id="7" name="Group 7"/>
          <p:cNvGrpSpPr/>
          <p:nvPr/>
        </p:nvGrpSpPr>
        <p:grpSpPr>
          <a:xfrm>
            <a:off x="868441" y="1550051"/>
            <a:ext cx="647402" cy="647402"/>
            <a:chOff x="0" y="0"/>
            <a:chExt cx="863203" cy="863203"/>
          </a:xfrm>
        </p:grpSpPr>
        <p:sp>
          <p:nvSpPr>
            <p:cNvPr id="8" name="Freeform 8"/>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DADBF1"/>
            </a:solidFill>
          </p:spPr>
          <p:txBody>
            <a:bodyPr/>
            <a:lstStyle/>
            <a:p>
              <a:endParaRPr lang="en-IN"/>
            </a:p>
          </p:txBody>
        </p:sp>
        <p:sp>
          <p:nvSpPr>
            <p:cNvPr id="9" name="Freeform 9"/>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0C1D7"/>
            </a:solidFill>
          </p:spPr>
          <p:txBody>
            <a:bodyPr/>
            <a:lstStyle/>
            <a:p>
              <a:endParaRPr lang="en-IN"/>
            </a:p>
          </p:txBody>
        </p:sp>
      </p:grpSp>
      <p:sp>
        <p:nvSpPr>
          <p:cNvPr id="10" name="TextBox 10"/>
          <p:cNvSpPr txBox="1"/>
          <p:nvPr/>
        </p:nvSpPr>
        <p:spPr>
          <a:xfrm>
            <a:off x="1738918" y="1708945"/>
            <a:ext cx="3544044"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AI-Driven Efficiency</a:t>
            </a:r>
          </a:p>
        </p:txBody>
      </p:sp>
      <p:sp>
        <p:nvSpPr>
          <p:cNvPr id="11" name="TextBox 11"/>
          <p:cNvSpPr txBox="1"/>
          <p:nvPr/>
        </p:nvSpPr>
        <p:spPr>
          <a:xfrm>
            <a:off x="1629978" y="2332048"/>
            <a:ext cx="7053114" cy="873894"/>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Leveraging AI, ML, and OCR to check and optimize RTO processes.</a:t>
            </a:r>
          </a:p>
        </p:txBody>
      </p:sp>
      <p:grpSp>
        <p:nvGrpSpPr>
          <p:cNvPr id="12" name="Group 12"/>
          <p:cNvGrpSpPr/>
          <p:nvPr/>
        </p:nvGrpSpPr>
        <p:grpSpPr>
          <a:xfrm>
            <a:off x="850329" y="5819478"/>
            <a:ext cx="647403" cy="647402"/>
            <a:chOff x="0" y="0"/>
            <a:chExt cx="863203" cy="863203"/>
          </a:xfrm>
        </p:grpSpPr>
        <p:sp>
          <p:nvSpPr>
            <p:cNvPr id="13" name="Freeform 13"/>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DADBF1"/>
            </a:solidFill>
          </p:spPr>
          <p:txBody>
            <a:bodyPr/>
            <a:lstStyle/>
            <a:p>
              <a:endParaRPr lang="en-IN"/>
            </a:p>
          </p:txBody>
        </p:sp>
        <p:sp>
          <p:nvSpPr>
            <p:cNvPr id="14" name="Freeform 14"/>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0C1D7"/>
            </a:solidFill>
          </p:spPr>
          <p:txBody>
            <a:bodyPr/>
            <a:lstStyle/>
            <a:p>
              <a:endParaRPr lang="en-IN" dirty="0"/>
            </a:p>
          </p:txBody>
        </p:sp>
      </p:grpSp>
      <p:sp>
        <p:nvSpPr>
          <p:cNvPr id="15" name="TextBox 15"/>
          <p:cNvSpPr txBox="1"/>
          <p:nvPr/>
        </p:nvSpPr>
        <p:spPr>
          <a:xfrm>
            <a:off x="1738918" y="5931901"/>
            <a:ext cx="3544044"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Enhanced Trust</a:t>
            </a:r>
          </a:p>
        </p:txBody>
      </p:sp>
      <p:sp>
        <p:nvSpPr>
          <p:cNvPr id="16" name="TextBox 16"/>
          <p:cNvSpPr txBox="1"/>
          <p:nvPr/>
        </p:nvSpPr>
        <p:spPr>
          <a:xfrm>
            <a:off x="1629830" y="6505827"/>
            <a:ext cx="7053262" cy="992981"/>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Combatting corruption and increasing transparency through robust monitoring and feedback.</a:t>
            </a:r>
          </a:p>
        </p:txBody>
      </p:sp>
      <p:grpSp>
        <p:nvGrpSpPr>
          <p:cNvPr id="17" name="Group 17"/>
          <p:cNvGrpSpPr/>
          <p:nvPr/>
        </p:nvGrpSpPr>
        <p:grpSpPr>
          <a:xfrm>
            <a:off x="868446" y="3551789"/>
            <a:ext cx="647402" cy="647402"/>
            <a:chOff x="0" y="0"/>
            <a:chExt cx="863203" cy="863203"/>
          </a:xfrm>
        </p:grpSpPr>
        <p:sp>
          <p:nvSpPr>
            <p:cNvPr id="18" name="Freeform 18"/>
            <p:cNvSpPr/>
            <p:nvPr/>
          </p:nvSpPr>
          <p:spPr>
            <a:xfrm>
              <a:off x="6350" y="6350"/>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DADBF1"/>
            </a:solidFill>
          </p:spPr>
          <p:txBody>
            <a:bodyPr/>
            <a:lstStyle/>
            <a:p>
              <a:endParaRPr lang="en-IN" dirty="0"/>
            </a:p>
          </p:txBody>
        </p:sp>
        <p:sp>
          <p:nvSpPr>
            <p:cNvPr id="19" name="Freeform 19"/>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0C1D7"/>
            </a:solidFill>
          </p:spPr>
          <p:txBody>
            <a:bodyPr/>
            <a:lstStyle/>
            <a:p>
              <a:endParaRPr lang="en-IN"/>
            </a:p>
          </p:txBody>
        </p:sp>
      </p:grpSp>
      <p:sp>
        <p:nvSpPr>
          <p:cNvPr id="20" name="TextBox 20"/>
          <p:cNvSpPr txBox="1"/>
          <p:nvPr/>
        </p:nvSpPr>
        <p:spPr>
          <a:xfrm>
            <a:off x="1715472" y="3737229"/>
            <a:ext cx="3939629"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Citizen-Centric Design</a:t>
            </a:r>
          </a:p>
        </p:txBody>
      </p:sp>
      <p:sp>
        <p:nvSpPr>
          <p:cNvPr id="21" name="TextBox 21"/>
          <p:cNvSpPr txBox="1"/>
          <p:nvPr/>
        </p:nvSpPr>
        <p:spPr>
          <a:xfrm>
            <a:off x="1629978" y="4425593"/>
            <a:ext cx="7053114" cy="992981"/>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Improving access, speed, and satisfaction for all users of vehicle documentation services.</a:t>
            </a:r>
          </a:p>
        </p:txBody>
      </p:sp>
      <p:grpSp>
        <p:nvGrpSpPr>
          <p:cNvPr id="22" name="Group 22"/>
          <p:cNvGrpSpPr/>
          <p:nvPr/>
        </p:nvGrpSpPr>
        <p:grpSpPr>
          <a:xfrm>
            <a:off x="873202" y="6060132"/>
            <a:ext cx="9090555" cy="2672055"/>
            <a:chOff x="-11257507" y="0"/>
            <a:chExt cx="12120726" cy="3562741"/>
          </a:xfrm>
        </p:grpSpPr>
        <p:sp>
          <p:nvSpPr>
            <p:cNvPr id="23" name="Freeform 23"/>
            <p:cNvSpPr/>
            <p:nvPr/>
          </p:nvSpPr>
          <p:spPr>
            <a:xfrm>
              <a:off x="-11257507" y="2712222"/>
              <a:ext cx="850519" cy="850519"/>
            </a:xfrm>
            <a:custGeom>
              <a:avLst/>
              <a:gdLst/>
              <a:ahLst/>
              <a:cxnLst/>
              <a:rect l="l" t="t" r="r" b="b"/>
              <a:pathLst>
                <a:path w="850519" h="850519">
                  <a:moveTo>
                    <a:pt x="0" y="158750"/>
                  </a:moveTo>
                  <a:cubicBezTo>
                    <a:pt x="0" y="71120"/>
                    <a:pt x="71120" y="0"/>
                    <a:pt x="158750" y="0"/>
                  </a:cubicBezTo>
                  <a:lnTo>
                    <a:pt x="691769" y="0"/>
                  </a:lnTo>
                  <a:cubicBezTo>
                    <a:pt x="779399" y="0"/>
                    <a:pt x="850519" y="71120"/>
                    <a:pt x="850519" y="158750"/>
                  </a:cubicBezTo>
                  <a:lnTo>
                    <a:pt x="850519" y="691769"/>
                  </a:lnTo>
                  <a:cubicBezTo>
                    <a:pt x="850519" y="779399"/>
                    <a:pt x="779399" y="850519"/>
                    <a:pt x="691769" y="850519"/>
                  </a:cubicBezTo>
                  <a:lnTo>
                    <a:pt x="158750" y="850519"/>
                  </a:lnTo>
                  <a:cubicBezTo>
                    <a:pt x="71120" y="850519"/>
                    <a:pt x="0" y="779399"/>
                    <a:pt x="0" y="691769"/>
                  </a:cubicBezTo>
                  <a:close/>
                </a:path>
              </a:pathLst>
            </a:custGeom>
            <a:solidFill>
              <a:srgbClr val="DADBF1"/>
            </a:solidFill>
          </p:spPr>
          <p:txBody>
            <a:bodyPr/>
            <a:lstStyle/>
            <a:p>
              <a:endParaRPr lang="en-IN" dirty="0"/>
            </a:p>
          </p:txBody>
        </p:sp>
        <p:sp>
          <p:nvSpPr>
            <p:cNvPr id="24" name="Freeform 24"/>
            <p:cNvSpPr/>
            <p:nvPr/>
          </p:nvSpPr>
          <p:spPr>
            <a:xfrm>
              <a:off x="0" y="0"/>
              <a:ext cx="863219" cy="863219"/>
            </a:xfrm>
            <a:custGeom>
              <a:avLst/>
              <a:gdLst/>
              <a:ahLst/>
              <a:cxnLst/>
              <a:rect l="l" t="t" r="r" b="b"/>
              <a:pathLst>
                <a:path w="863219" h="863219">
                  <a:moveTo>
                    <a:pt x="0" y="165100"/>
                  </a:moveTo>
                  <a:cubicBezTo>
                    <a:pt x="0" y="73914"/>
                    <a:pt x="73914" y="0"/>
                    <a:pt x="165100" y="0"/>
                  </a:cubicBezTo>
                  <a:lnTo>
                    <a:pt x="698119" y="0"/>
                  </a:lnTo>
                  <a:lnTo>
                    <a:pt x="698119" y="6350"/>
                  </a:lnTo>
                  <a:lnTo>
                    <a:pt x="698119" y="0"/>
                  </a:lnTo>
                  <a:lnTo>
                    <a:pt x="698119" y="6350"/>
                  </a:lnTo>
                  <a:lnTo>
                    <a:pt x="698119" y="0"/>
                  </a:lnTo>
                  <a:cubicBezTo>
                    <a:pt x="789305" y="0"/>
                    <a:pt x="863219" y="73914"/>
                    <a:pt x="863219" y="165100"/>
                  </a:cubicBezTo>
                  <a:lnTo>
                    <a:pt x="856869" y="165100"/>
                  </a:lnTo>
                  <a:lnTo>
                    <a:pt x="863219" y="165100"/>
                  </a:lnTo>
                  <a:lnTo>
                    <a:pt x="863219" y="698119"/>
                  </a:lnTo>
                  <a:lnTo>
                    <a:pt x="856869" y="698119"/>
                  </a:lnTo>
                  <a:lnTo>
                    <a:pt x="863219" y="698119"/>
                  </a:lnTo>
                  <a:cubicBezTo>
                    <a:pt x="863219" y="789305"/>
                    <a:pt x="789305" y="863219"/>
                    <a:pt x="698119" y="863219"/>
                  </a:cubicBezTo>
                  <a:lnTo>
                    <a:pt x="698119" y="856869"/>
                  </a:lnTo>
                  <a:lnTo>
                    <a:pt x="698119" y="863219"/>
                  </a:lnTo>
                  <a:lnTo>
                    <a:pt x="165100" y="863219"/>
                  </a:lnTo>
                  <a:lnTo>
                    <a:pt x="165100" y="856869"/>
                  </a:lnTo>
                  <a:lnTo>
                    <a:pt x="165100" y="863219"/>
                  </a:lnTo>
                  <a:cubicBezTo>
                    <a:pt x="73914" y="863219"/>
                    <a:pt x="0" y="789305"/>
                    <a:pt x="0" y="698119"/>
                  </a:cubicBezTo>
                  <a:lnTo>
                    <a:pt x="0" y="165100"/>
                  </a:lnTo>
                  <a:lnTo>
                    <a:pt x="6350" y="165100"/>
                  </a:lnTo>
                  <a:lnTo>
                    <a:pt x="0" y="165100"/>
                  </a:lnTo>
                  <a:moveTo>
                    <a:pt x="12700" y="165100"/>
                  </a:moveTo>
                  <a:lnTo>
                    <a:pt x="12700" y="698119"/>
                  </a:lnTo>
                  <a:lnTo>
                    <a:pt x="6350" y="698119"/>
                  </a:lnTo>
                  <a:lnTo>
                    <a:pt x="12700" y="698119"/>
                  </a:lnTo>
                  <a:cubicBezTo>
                    <a:pt x="12700" y="782320"/>
                    <a:pt x="80899" y="850519"/>
                    <a:pt x="165100" y="850519"/>
                  </a:cubicBezTo>
                  <a:lnTo>
                    <a:pt x="698119" y="850519"/>
                  </a:lnTo>
                  <a:cubicBezTo>
                    <a:pt x="782320" y="850519"/>
                    <a:pt x="850519" y="782320"/>
                    <a:pt x="850519" y="698119"/>
                  </a:cubicBezTo>
                  <a:lnTo>
                    <a:pt x="850519" y="165100"/>
                  </a:lnTo>
                  <a:cubicBezTo>
                    <a:pt x="850519" y="80899"/>
                    <a:pt x="782320" y="12700"/>
                    <a:pt x="698119" y="12700"/>
                  </a:cubicBezTo>
                  <a:lnTo>
                    <a:pt x="165100" y="12700"/>
                  </a:lnTo>
                  <a:lnTo>
                    <a:pt x="165100" y="6350"/>
                  </a:lnTo>
                  <a:lnTo>
                    <a:pt x="165100" y="12700"/>
                  </a:lnTo>
                  <a:cubicBezTo>
                    <a:pt x="80899" y="12700"/>
                    <a:pt x="12700" y="80899"/>
                    <a:pt x="12700" y="165100"/>
                  </a:cubicBezTo>
                  <a:close/>
                </a:path>
              </a:pathLst>
            </a:custGeom>
            <a:solidFill>
              <a:srgbClr val="C0C1D7"/>
            </a:solidFill>
          </p:spPr>
          <p:txBody>
            <a:bodyPr/>
            <a:lstStyle/>
            <a:p>
              <a:endParaRPr lang="en-IN"/>
            </a:p>
          </p:txBody>
        </p:sp>
      </p:grpSp>
      <p:sp>
        <p:nvSpPr>
          <p:cNvPr id="25" name="TextBox 25"/>
          <p:cNvSpPr txBox="1"/>
          <p:nvPr/>
        </p:nvSpPr>
        <p:spPr>
          <a:xfrm>
            <a:off x="1738918" y="8182261"/>
            <a:ext cx="3544044"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Scalable Solution</a:t>
            </a:r>
          </a:p>
        </p:txBody>
      </p:sp>
      <p:sp>
        <p:nvSpPr>
          <p:cNvPr id="26" name="TextBox 26"/>
          <p:cNvSpPr txBox="1"/>
          <p:nvPr/>
        </p:nvSpPr>
        <p:spPr>
          <a:xfrm>
            <a:off x="1629830" y="8853511"/>
            <a:ext cx="7053262" cy="992981"/>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A platform designed for growth and adaptability, ready to meet evolving public service needs.</a:t>
            </a:r>
          </a:p>
        </p:txBody>
      </p:sp>
      <p:pic>
        <p:nvPicPr>
          <p:cNvPr id="28" name="Picture 27" descr="A screenshot of a computer&#10;&#10;AI-generated content may be incorrect.">
            <a:extLst>
              <a:ext uri="{FF2B5EF4-FFF2-40B4-BE49-F238E27FC236}">
                <a16:creationId xmlns:a16="http://schemas.microsoft.com/office/drawing/2014/main" id="{F5D350F1-5C1B-B8FA-8BEF-E1F8FF3296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2704" y="-209549"/>
            <a:ext cx="9532091" cy="102869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427742-06EF-2838-46B3-17ECD7D45C84}"/>
              </a:ext>
            </a:extLst>
          </p:cNvPr>
          <p:cNvSpPr/>
          <p:nvPr/>
        </p:nvSpPr>
        <p:spPr>
          <a:xfrm>
            <a:off x="0" y="-67420"/>
            <a:ext cx="18288000" cy="10450286"/>
          </a:xfrm>
          <a:prstGeom prst="rect">
            <a:avLst/>
          </a:prstGeom>
          <a:solidFill>
            <a:schemeClr val="bg1">
              <a:alpha val="6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4" name="Picture 3" descr="A building with many windows&#10;&#10;AI-generated content may be incorrect.">
            <a:extLst>
              <a:ext uri="{FF2B5EF4-FFF2-40B4-BE49-F238E27FC236}">
                <a16:creationId xmlns:a16="http://schemas.microsoft.com/office/drawing/2014/main" id="{D8171FE5-53D9-3148-F826-C0A95A3C90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8000" cy="10287000"/>
          </a:xfrm>
          <a:prstGeom prst="rect">
            <a:avLst/>
          </a:prstGeom>
        </p:spPr>
      </p:pic>
      <p:sp>
        <p:nvSpPr>
          <p:cNvPr id="5" name="Rectangle 4">
            <a:extLst>
              <a:ext uri="{FF2B5EF4-FFF2-40B4-BE49-F238E27FC236}">
                <a16:creationId xmlns:a16="http://schemas.microsoft.com/office/drawing/2014/main" id="{FD7B0322-1CD8-EF9E-F83A-F9BE120C0CB8}"/>
              </a:ext>
            </a:extLst>
          </p:cNvPr>
          <p:cNvSpPr/>
          <p:nvPr/>
        </p:nvSpPr>
        <p:spPr>
          <a:xfrm>
            <a:off x="-1260" y="-81643"/>
            <a:ext cx="18288000" cy="10450286"/>
          </a:xfrm>
          <a:prstGeom prst="rect">
            <a:avLst/>
          </a:prstGeom>
          <a:solidFill>
            <a:schemeClr val="bg1">
              <a:alpha val="6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B7751A68-C1E8-F297-D944-09E6F82E2002}"/>
              </a:ext>
            </a:extLst>
          </p:cNvPr>
          <p:cNvSpPr txBox="1"/>
          <p:nvPr/>
        </p:nvSpPr>
        <p:spPr>
          <a:xfrm>
            <a:off x="2591834" y="2125800"/>
            <a:ext cx="13568516" cy="7786747"/>
          </a:xfrm>
          <a:prstGeom prst="rect">
            <a:avLst/>
          </a:prstGeom>
          <a:noFill/>
        </p:spPr>
        <p:txBody>
          <a:bodyPr wrap="square" rtlCol="0">
            <a:spAutoFit/>
          </a:bodyPr>
          <a:lstStyle/>
          <a:p>
            <a:pPr marL="571500" indent="-571500">
              <a:buFont typeface="Wingdings" panose="05000000000000000000" pitchFamily="2" charset="2"/>
              <a:buChar char="q"/>
            </a:pPr>
            <a:r>
              <a:rPr lang="en-IN" sz="5000" b="1" dirty="0">
                <a:solidFill>
                  <a:schemeClr val="tx1">
                    <a:lumMod val="95000"/>
                    <a:lumOff val="5000"/>
                  </a:schemeClr>
                </a:solidFill>
                <a:latin typeface="Aptos" panose="020B0004020202020204" pitchFamily="34" charset="0"/>
              </a:rPr>
              <a:t>Introduction</a:t>
            </a:r>
          </a:p>
          <a:p>
            <a:pPr marL="571500" indent="-571500">
              <a:buFont typeface="Wingdings" panose="05000000000000000000" pitchFamily="2" charset="2"/>
              <a:buChar char="q"/>
            </a:pPr>
            <a:r>
              <a:rPr lang="en-IN" sz="5000" b="1" dirty="0">
                <a:solidFill>
                  <a:schemeClr val="tx1">
                    <a:lumMod val="95000"/>
                    <a:lumOff val="5000"/>
                  </a:schemeClr>
                </a:solidFill>
                <a:latin typeface="Aptos" panose="020B0004020202020204" pitchFamily="34" charset="0"/>
              </a:rPr>
              <a:t>Literature Survey</a:t>
            </a:r>
          </a:p>
          <a:p>
            <a:pPr marL="571500" indent="-571500">
              <a:buFont typeface="Wingdings" panose="05000000000000000000" pitchFamily="2" charset="2"/>
              <a:buChar char="q"/>
            </a:pPr>
            <a:r>
              <a:rPr lang="en-US" sz="5000" b="1" dirty="0">
                <a:solidFill>
                  <a:schemeClr val="tx1">
                    <a:lumMod val="95000"/>
                    <a:lumOff val="5000"/>
                  </a:schemeClr>
                </a:solidFill>
                <a:latin typeface="Aptos" panose="020B0004020202020204" pitchFamily="34" charset="0"/>
                <a:ea typeface="Inter Bold"/>
              </a:rPr>
              <a:t>Objectives</a:t>
            </a:r>
            <a:endParaRPr lang="en-US" sz="5000" b="1" dirty="0">
              <a:solidFill>
                <a:schemeClr val="tx1">
                  <a:lumMod val="95000"/>
                  <a:lumOff val="5000"/>
                </a:schemeClr>
              </a:solidFill>
              <a:latin typeface="Aptos" panose="020B0004020202020204" pitchFamily="34" charset="0"/>
            </a:endParaRPr>
          </a:p>
          <a:p>
            <a:pPr marL="571500" indent="-571500">
              <a:buFont typeface="Wingdings" panose="05000000000000000000" pitchFamily="2" charset="2"/>
              <a:buChar char="q"/>
            </a:pPr>
            <a:r>
              <a:rPr lang="en-US" sz="5000" b="1" dirty="0">
                <a:solidFill>
                  <a:schemeClr val="tx1">
                    <a:lumMod val="95000"/>
                    <a:lumOff val="5000"/>
                  </a:schemeClr>
                </a:solidFill>
                <a:latin typeface="Aptos" panose="020B0004020202020204" pitchFamily="34" charset="0"/>
                <a:ea typeface="Inter Bold"/>
              </a:rPr>
              <a:t>Core Components</a:t>
            </a:r>
            <a:endParaRPr lang="en-US" sz="5000" b="1" dirty="0">
              <a:solidFill>
                <a:schemeClr val="tx1">
                  <a:lumMod val="95000"/>
                  <a:lumOff val="5000"/>
                </a:schemeClr>
              </a:solidFill>
              <a:latin typeface="Aptos" panose="020B0004020202020204" pitchFamily="34" charset="0"/>
            </a:endParaRPr>
          </a:p>
          <a:p>
            <a:pPr marL="571500" indent="-571500">
              <a:buFont typeface="Wingdings" panose="05000000000000000000" pitchFamily="2" charset="2"/>
              <a:buChar char="q"/>
            </a:pPr>
            <a:r>
              <a:rPr lang="en-US" sz="5000" b="1" dirty="0">
                <a:solidFill>
                  <a:schemeClr val="tx1">
                    <a:lumMod val="95000"/>
                    <a:lumOff val="5000"/>
                  </a:schemeClr>
                </a:solidFill>
                <a:latin typeface="Aptos" panose="020B0004020202020204" pitchFamily="34" charset="0"/>
                <a:ea typeface="Inter Bold"/>
              </a:rPr>
              <a:t>Methodology Flowchart</a:t>
            </a:r>
            <a:endParaRPr lang="en-US" sz="5000" b="1" dirty="0">
              <a:solidFill>
                <a:schemeClr val="tx1">
                  <a:lumMod val="95000"/>
                  <a:lumOff val="5000"/>
                </a:schemeClr>
              </a:solidFill>
              <a:latin typeface="Aptos" panose="020B0004020202020204" pitchFamily="34" charset="0"/>
            </a:endParaRPr>
          </a:p>
          <a:p>
            <a:pPr marL="571500" indent="-571500">
              <a:buFont typeface="Wingdings" panose="05000000000000000000" pitchFamily="2" charset="2"/>
              <a:buChar char="q"/>
            </a:pPr>
            <a:r>
              <a:rPr lang="en-US" sz="5000" b="1" dirty="0">
                <a:solidFill>
                  <a:schemeClr val="tx1">
                    <a:lumMod val="95000"/>
                    <a:lumOff val="5000"/>
                  </a:schemeClr>
                </a:solidFill>
                <a:latin typeface="Aptos" panose="020B0004020202020204" pitchFamily="34" charset="0"/>
                <a:ea typeface="Inter Bold"/>
              </a:rPr>
              <a:t>Impacts on Stakeholders</a:t>
            </a:r>
            <a:endParaRPr lang="en-US" sz="5000" b="1" dirty="0">
              <a:solidFill>
                <a:schemeClr val="tx1">
                  <a:lumMod val="95000"/>
                  <a:lumOff val="5000"/>
                </a:schemeClr>
              </a:solidFill>
              <a:latin typeface="Aptos" panose="020B0004020202020204" pitchFamily="34" charset="0"/>
            </a:endParaRPr>
          </a:p>
          <a:p>
            <a:pPr marL="571500" indent="-571500">
              <a:buFont typeface="Wingdings" panose="05000000000000000000" pitchFamily="2" charset="2"/>
              <a:buChar char="q"/>
            </a:pPr>
            <a:r>
              <a:rPr lang="en-US" sz="5000" b="1" dirty="0">
                <a:solidFill>
                  <a:schemeClr val="tx1">
                    <a:lumMod val="95000"/>
                    <a:lumOff val="5000"/>
                  </a:schemeClr>
                </a:solidFill>
                <a:latin typeface="Aptos" panose="020B0004020202020204" pitchFamily="34" charset="0"/>
                <a:ea typeface="Inter Bold"/>
              </a:rPr>
              <a:t>Agent Network Management</a:t>
            </a:r>
            <a:endParaRPr lang="en-US" sz="5000" b="1" dirty="0">
              <a:solidFill>
                <a:schemeClr val="tx1">
                  <a:lumMod val="95000"/>
                  <a:lumOff val="5000"/>
                </a:schemeClr>
              </a:solidFill>
              <a:latin typeface="Aptos" panose="020B0004020202020204" pitchFamily="34" charset="0"/>
            </a:endParaRPr>
          </a:p>
          <a:p>
            <a:pPr marL="571500" indent="-571500">
              <a:buFont typeface="Wingdings" panose="05000000000000000000" pitchFamily="2" charset="2"/>
              <a:buChar char="q"/>
            </a:pPr>
            <a:r>
              <a:rPr lang="en-IN" sz="5000" b="1" dirty="0">
                <a:solidFill>
                  <a:schemeClr val="tx1">
                    <a:lumMod val="95000"/>
                    <a:lumOff val="5000"/>
                  </a:schemeClr>
                </a:solidFill>
                <a:latin typeface="Aptos" panose="020B0004020202020204" pitchFamily="34" charset="0"/>
              </a:rPr>
              <a:t>Workflow Architecture</a:t>
            </a:r>
          </a:p>
          <a:p>
            <a:pPr marL="571500" indent="-571500">
              <a:buFont typeface="Wingdings" panose="05000000000000000000" pitchFamily="2" charset="2"/>
              <a:buChar char="q"/>
            </a:pPr>
            <a:r>
              <a:rPr lang="en-IN" sz="5000" b="1" dirty="0">
                <a:solidFill>
                  <a:schemeClr val="tx1">
                    <a:lumMod val="95000"/>
                    <a:lumOff val="5000"/>
                  </a:schemeClr>
                </a:solidFill>
                <a:latin typeface="Aptos" panose="020B0004020202020204" pitchFamily="34" charset="0"/>
              </a:rPr>
              <a:t>Key Takeaways</a:t>
            </a:r>
          </a:p>
          <a:p>
            <a:endParaRPr lang="en-IN" sz="5000" dirty="0"/>
          </a:p>
        </p:txBody>
      </p:sp>
      <p:sp>
        <p:nvSpPr>
          <p:cNvPr id="8" name="TextBox 7">
            <a:extLst>
              <a:ext uri="{FF2B5EF4-FFF2-40B4-BE49-F238E27FC236}">
                <a16:creationId xmlns:a16="http://schemas.microsoft.com/office/drawing/2014/main" id="{E6F11D5C-ED5A-8986-2A9D-073D93526740}"/>
              </a:ext>
            </a:extLst>
          </p:cNvPr>
          <p:cNvSpPr txBox="1"/>
          <p:nvPr/>
        </p:nvSpPr>
        <p:spPr>
          <a:xfrm>
            <a:off x="706662" y="769503"/>
            <a:ext cx="16872155" cy="810478"/>
          </a:xfrm>
          <a:prstGeom prst="rect">
            <a:avLst/>
          </a:prstGeom>
          <a:noFill/>
        </p:spPr>
        <p:txBody>
          <a:bodyPr wrap="square" rtlCol="0">
            <a:spAutoFit/>
          </a:bodyPr>
          <a:lstStyle/>
          <a:p>
            <a:pPr>
              <a:lnSpc>
                <a:spcPts val="5624"/>
              </a:lnSpc>
            </a:pPr>
            <a:r>
              <a:rPr lang="en-US" sz="5400" b="1" dirty="0">
                <a:solidFill>
                  <a:srgbClr val="000000"/>
                </a:solidFill>
                <a:latin typeface="Inter Bold"/>
                <a:ea typeface="Inter Bold"/>
              </a:rPr>
              <a:t>Table of Contents</a:t>
            </a:r>
            <a:endParaRPr lang="en-US" sz="5400" dirty="0">
              <a:solidFill>
                <a:srgbClr val="000000"/>
              </a:solidFill>
              <a:latin typeface="Arial"/>
            </a:endParaRPr>
          </a:p>
        </p:txBody>
      </p:sp>
    </p:spTree>
    <p:extLst>
      <p:ext uri="{BB962C8B-B14F-4D97-AF65-F5344CB8AC3E}">
        <p14:creationId xmlns:p14="http://schemas.microsoft.com/office/powerpoint/2010/main" val="1242653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6">
            <a:extLst>
              <a:ext uri="{FF2B5EF4-FFF2-40B4-BE49-F238E27FC236}">
                <a16:creationId xmlns:a16="http://schemas.microsoft.com/office/drawing/2014/main" id="{E76FC49A-FC2B-4B6F-9301-9286A7646A85}"/>
              </a:ext>
            </a:extLst>
          </p:cNvPr>
          <p:cNvSpPr/>
          <p:nvPr/>
        </p:nvSpPr>
        <p:spPr>
          <a:xfrm>
            <a:off x="801720" y="313200"/>
            <a:ext cx="13871160" cy="71388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defTabSz="914400">
              <a:lnSpc>
                <a:spcPts val="5624"/>
              </a:lnSpc>
            </a:pPr>
            <a:r>
              <a:rPr lang="en-US" sz="4500" b="1" u="none" strike="noStrike" dirty="0">
                <a:solidFill>
                  <a:srgbClr val="000000"/>
                </a:solidFill>
                <a:effectLst/>
                <a:uFillTx/>
                <a:latin typeface="Inter Bold"/>
                <a:ea typeface="Inter Bold"/>
              </a:rPr>
              <a:t>Introduction</a:t>
            </a:r>
            <a:endParaRPr lang="en-US" sz="4500" b="0" u="none" strike="noStrike" dirty="0">
              <a:solidFill>
                <a:srgbClr val="000000"/>
              </a:solidFill>
              <a:effectLst/>
              <a:uFillTx/>
              <a:latin typeface="Arial"/>
            </a:endParaRPr>
          </a:p>
        </p:txBody>
      </p:sp>
      <p:sp>
        <p:nvSpPr>
          <p:cNvPr id="10" name="TextBox 9">
            <a:extLst>
              <a:ext uri="{FF2B5EF4-FFF2-40B4-BE49-F238E27FC236}">
                <a16:creationId xmlns:a16="http://schemas.microsoft.com/office/drawing/2014/main" id="{C3F374DB-DA66-BAA3-4462-AD5D9DDF7660}"/>
              </a:ext>
            </a:extLst>
          </p:cNvPr>
          <p:cNvSpPr/>
          <p:nvPr/>
        </p:nvSpPr>
        <p:spPr>
          <a:xfrm>
            <a:off x="801720" y="1242360"/>
            <a:ext cx="8873280" cy="8422327"/>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marL="216000" indent="-216000" algn="just">
              <a:lnSpc>
                <a:spcPct val="115000"/>
              </a:lnSpc>
              <a:spcBef>
                <a:spcPts val="720"/>
              </a:spcBef>
              <a:spcAft>
                <a:spcPts val="720"/>
              </a:spcAft>
              <a:buClr>
                <a:srgbClr val="000000"/>
              </a:buClr>
              <a:buFont typeface="Symbol" charset="2"/>
              <a:buChar char=""/>
            </a:pPr>
            <a:r>
              <a:rPr lang="en-IN" sz="2400" dirty="0">
                <a:latin typeface="+mj-lt"/>
              </a:rPr>
              <a:t>Although the Government of India’s </a:t>
            </a:r>
            <a:r>
              <a:rPr lang="en-IN" sz="2400" b="1" dirty="0" err="1">
                <a:latin typeface="+mj-lt"/>
              </a:rPr>
              <a:t>Parivahan</a:t>
            </a:r>
            <a:r>
              <a:rPr lang="en-IN" sz="2400" b="1" dirty="0">
                <a:latin typeface="+mj-lt"/>
              </a:rPr>
              <a:t> portal</a:t>
            </a:r>
            <a:r>
              <a:rPr lang="en-IN" sz="2400" dirty="0">
                <a:latin typeface="+mj-lt"/>
              </a:rPr>
              <a:t> provides online access to transport-related services, many citizens particularly the uneducated, digitally inexperienced, and first-time applicants struggle to use it effectively</a:t>
            </a:r>
          </a:p>
          <a:p>
            <a:pPr marL="216000" indent="-216000" algn="just">
              <a:lnSpc>
                <a:spcPct val="115000"/>
              </a:lnSpc>
              <a:spcBef>
                <a:spcPts val="720"/>
              </a:spcBef>
              <a:spcAft>
                <a:spcPts val="720"/>
              </a:spcAft>
              <a:buClr>
                <a:srgbClr val="000000"/>
              </a:buClr>
              <a:buFont typeface="Symbol" charset="2"/>
              <a:buChar char=""/>
            </a:pPr>
            <a:r>
              <a:rPr lang="en-IN" sz="2400" dirty="0">
                <a:latin typeface="+mj-lt"/>
              </a:rPr>
              <a:t> As a result, they depend heavily on private brokers, who often exploit this dependency through practices such as overcharging, ghosting, and misrepresentation of processes. Eliminating brokers entirely is not feasible, as government officials cannot singlehandedly manage the workload</a:t>
            </a:r>
            <a:r>
              <a:rPr lang="en-US" sz="2400" b="0" u="none" strike="noStrike" dirty="0">
                <a:solidFill>
                  <a:srgbClr val="000000"/>
                </a:solidFill>
                <a:effectLst/>
                <a:uFillTx/>
                <a:latin typeface="+mj-lt"/>
              </a:rPr>
              <a:t>.</a:t>
            </a:r>
          </a:p>
          <a:p>
            <a:pPr marL="216000" indent="-216000" algn="just">
              <a:lnSpc>
                <a:spcPct val="115000"/>
              </a:lnSpc>
              <a:spcBef>
                <a:spcPts val="720"/>
              </a:spcBef>
              <a:spcAft>
                <a:spcPts val="720"/>
              </a:spcAft>
              <a:buClr>
                <a:srgbClr val="000000"/>
              </a:buClr>
              <a:buFont typeface="Symbol" charset="2"/>
              <a:buChar char=""/>
            </a:pPr>
            <a:r>
              <a:rPr lang="en-IN" sz="2400" dirty="0">
                <a:latin typeface="+mj-lt"/>
              </a:rPr>
              <a:t>This project proposes an </a:t>
            </a:r>
            <a:r>
              <a:rPr lang="en-IN" sz="2400" b="1" dirty="0">
                <a:latin typeface="+mj-lt"/>
              </a:rPr>
              <a:t>AI-powered regulated RTO agent platform</a:t>
            </a:r>
            <a:r>
              <a:rPr lang="en-IN" sz="2400" dirty="0">
                <a:latin typeface="+mj-lt"/>
              </a:rPr>
              <a:t> that integrates brokers into a </a:t>
            </a:r>
            <a:r>
              <a:rPr lang="en-IN" sz="2400" b="1" dirty="0">
                <a:latin typeface="+mj-lt"/>
              </a:rPr>
              <a:t>transparent, accountable, and citizen-friendly ecosystem</a:t>
            </a:r>
            <a:r>
              <a:rPr lang="en-IN" sz="2400" dirty="0">
                <a:latin typeface="+mj-lt"/>
              </a:rPr>
              <a:t>. Only registered brokers are permitted, and every transaction is initiated and closed using </a:t>
            </a:r>
            <a:r>
              <a:rPr lang="en-IN" sz="2400" b="1" dirty="0">
                <a:latin typeface="+mj-lt"/>
              </a:rPr>
              <a:t>citizen OTPs</a:t>
            </a:r>
            <a:r>
              <a:rPr lang="en-IN" sz="2400" dirty="0">
                <a:latin typeface="+mj-lt"/>
              </a:rPr>
              <a:t>, </a:t>
            </a:r>
          </a:p>
          <a:p>
            <a:pPr marL="216000" indent="-216000" algn="just">
              <a:lnSpc>
                <a:spcPct val="115000"/>
              </a:lnSpc>
              <a:spcBef>
                <a:spcPts val="720"/>
              </a:spcBef>
              <a:spcAft>
                <a:spcPts val="720"/>
              </a:spcAft>
              <a:buClr>
                <a:srgbClr val="000000"/>
              </a:buClr>
              <a:buFont typeface="Symbol" charset="2"/>
              <a:buChar char=""/>
            </a:pPr>
            <a:r>
              <a:rPr lang="en-IN" sz="2400" dirty="0">
                <a:latin typeface="+mj-lt"/>
              </a:rPr>
              <a:t>The outcome is an intelligent, citizen-centric system that eradicates dependency on unregulated middlemen, minimizes corruption, and increases accessibility to RTO services for all categories of users, including those with low literacy levels</a:t>
            </a:r>
          </a:p>
          <a:p>
            <a:pPr marL="216000" indent="-216000" algn="just">
              <a:lnSpc>
                <a:spcPct val="115000"/>
              </a:lnSpc>
              <a:spcBef>
                <a:spcPts val="720"/>
              </a:spcBef>
              <a:spcAft>
                <a:spcPts val="720"/>
              </a:spcAft>
              <a:buClr>
                <a:srgbClr val="000000"/>
              </a:buClr>
              <a:buFont typeface="Symbol" charset="2"/>
              <a:buChar char=""/>
            </a:pPr>
            <a:endParaRPr lang="en-US" sz="2800" b="0" u="none" strike="noStrike" dirty="0">
              <a:solidFill>
                <a:srgbClr val="000000"/>
              </a:solidFill>
              <a:effectLst/>
              <a:uFillTx/>
              <a:latin typeface="Arial"/>
            </a:endParaRPr>
          </a:p>
        </p:txBody>
      </p:sp>
      <p:pic>
        <p:nvPicPr>
          <p:cNvPr id="3" name="Picture 2" descr="A group of people in uniform outside a building with cars and trucks&#10;&#10;AI-generated content may be incorrect.">
            <a:extLst>
              <a:ext uri="{FF2B5EF4-FFF2-40B4-BE49-F238E27FC236}">
                <a16:creationId xmlns:a16="http://schemas.microsoft.com/office/drawing/2014/main" id="{AE141F7D-69EC-A1E4-688D-C5F630B64B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34600" y="536461"/>
            <a:ext cx="7924800" cy="91282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E7D90EFC-5407-2B66-25ED-2E924EF1A18E}"/>
              </a:ext>
            </a:extLst>
          </p:cNvPr>
          <p:cNvGraphicFramePr>
            <a:graphicFrameLocks noGrp="1"/>
          </p:cNvGraphicFramePr>
          <p:nvPr>
            <p:extLst>
              <p:ext uri="{D42A27DB-BD31-4B8C-83A1-F6EECF244321}">
                <p14:modId xmlns:p14="http://schemas.microsoft.com/office/powerpoint/2010/main" val="3938115743"/>
              </p:ext>
            </p:extLst>
          </p:nvPr>
        </p:nvGraphicFramePr>
        <p:xfrm>
          <a:off x="394305" y="0"/>
          <a:ext cx="17068800" cy="10545851"/>
        </p:xfrm>
        <a:graphic>
          <a:graphicData uri="http://schemas.openxmlformats.org/drawingml/2006/table">
            <a:tbl>
              <a:tblPr firstRow="1" bandRow="1">
                <a:tableStyleId>{5C22544A-7EE6-4342-B048-85BDC9FD1C3A}</a:tableStyleId>
              </a:tblPr>
              <a:tblGrid>
                <a:gridCol w="4267200">
                  <a:extLst>
                    <a:ext uri="{9D8B030D-6E8A-4147-A177-3AD203B41FA5}">
                      <a16:colId xmlns:a16="http://schemas.microsoft.com/office/drawing/2014/main" val="4185452330"/>
                    </a:ext>
                  </a:extLst>
                </a:gridCol>
                <a:gridCol w="4267200">
                  <a:extLst>
                    <a:ext uri="{9D8B030D-6E8A-4147-A177-3AD203B41FA5}">
                      <a16:colId xmlns:a16="http://schemas.microsoft.com/office/drawing/2014/main" val="2239860672"/>
                    </a:ext>
                  </a:extLst>
                </a:gridCol>
                <a:gridCol w="4267200">
                  <a:extLst>
                    <a:ext uri="{9D8B030D-6E8A-4147-A177-3AD203B41FA5}">
                      <a16:colId xmlns:a16="http://schemas.microsoft.com/office/drawing/2014/main" val="2870544408"/>
                    </a:ext>
                  </a:extLst>
                </a:gridCol>
                <a:gridCol w="4267200">
                  <a:extLst>
                    <a:ext uri="{9D8B030D-6E8A-4147-A177-3AD203B41FA5}">
                      <a16:colId xmlns:a16="http://schemas.microsoft.com/office/drawing/2014/main" val="2397960698"/>
                    </a:ext>
                  </a:extLst>
                </a:gridCol>
              </a:tblGrid>
              <a:tr h="1447571">
                <a:tc>
                  <a:txBody>
                    <a:bodyPr/>
                    <a:lstStyle/>
                    <a:p>
                      <a:r>
                        <a:rPr lang="en-IN" sz="3500" dirty="0">
                          <a:solidFill>
                            <a:schemeClr val="tx1"/>
                          </a:solidFill>
                          <a:latin typeface="Aptos" panose="020B0004020202020204" pitchFamily="34" charset="0"/>
                        </a:rPr>
                        <a:t>    </a:t>
                      </a:r>
                      <a:r>
                        <a:rPr lang="en-IN" sz="3500" dirty="0">
                          <a:solidFill>
                            <a:srgbClr val="E2F05E"/>
                          </a:solidFill>
                          <a:latin typeface="Aptos" panose="020B0004020202020204" pitchFamily="34" charset="0"/>
                        </a:rPr>
                        <a:t>PAPER DETAILS</a:t>
                      </a:r>
                    </a:p>
                  </a:txBody>
                  <a:tcPr/>
                </a:tc>
                <a:tc>
                  <a:txBody>
                    <a:bodyPr/>
                    <a:lstStyle/>
                    <a:p>
                      <a:r>
                        <a:rPr lang="en-IN" sz="3500" dirty="0">
                          <a:solidFill>
                            <a:schemeClr val="tx1"/>
                          </a:solidFill>
                        </a:rPr>
                        <a:t>         </a:t>
                      </a:r>
                      <a:r>
                        <a:rPr lang="en-IN" sz="3500" dirty="0">
                          <a:solidFill>
                            <a:srgbClr val="E2F05E"/>
                          </a:solidFill>
                          <a:latin typeface="Aptos" panose="020B0004020202020204" pitchFamily="34" charset="0"/>
                        </a:rPr>
                        <a:t>SYNOPSIS</a:t>
                      </a:r>
                    </a:p>
                  </a:txBody>
                  <a:tcPr/>
                </a:tc>
                <a:tc>
                  <a:txBody>
                    <a:bodyPr/>
                    <a:lstStyle/>
                    <a:p>
                      <a:r>
                        <a:rPr lang="en-IN" sz="3000" dirty="0">
                          <a:solidFill>
                            <a:schemeClr val="tx1"/>
                          </a:solidFill>
                        </a:rPr>
                        <a:t>     </a:t>
                      </a:r>
                      <a:r>
                        <a:rPr lang="en-IN" sz="3000" dirty="0">
                          <a:solidFill>
                            <a:srgbClr val="E2F05E"/>
                          </a:solidFill>
                          <a:latin typeface="Aptos" panose="020B0004020202020204" pitchFamily="34" charset="0"/>
                        </a:rPr>
                        <a:t>ALGORITHM USED</a:t>
                      </a:r>
                    </a:p>
                  </a:txBody>
                  <a:tcPr/>
                </a:tc>
                <a:tc>
                  <a:txBody>
                    <a:bodyPr/>
                    <a:lstStyle/>
                    <a:p>
                      <a:r>
                        <a:rPr lang="en-IN" sz="3000" dirty="0">
                          <a:solidFill>
                            <a:schemeClr val="tx1"/>
                          </a:solidFill>
                          <a:latin typeface="Aptos" panose="020B0004020202020204" pitchFamily="34" charset="0"/>
                        </a:rPr>
                        <a:t> </a:t>
                      </a:r>
                      <a:r>
                        <a:rPr lang="en-IN" sz="3000" dirty="0">
                          <a:solidFill>
                            <a:srgbClr val="E2F05E"/>
                          </a:solidFill>
                          <a:latin typeface="Aptos" panose="020B0004020202020204" pitchFamily="34" charset="0"/>
                        </a:rPr>
                        <a:t>LIMITATIONS &amp; IDEAS</a:t>
                      </a:r>
                    </a:p>
                  </a:txBody>
                  <a:tcPr/>
                </a:tc>
                <a:extLst>
                  <a:ext uri="{0D108BD9-81ED-4DB2-BD59-A6C34878D82A}">
                    <a16:rowId xmlns:a16="http://schemas.microsoft.com/office/drawing/2014/main" val="77354416"/>
                  </a:ext>
                </a:extLst>
              </a:tr>
              <a:tr h="1670705">
                <a:tc>
                  <a:txBody>
                    <a:bodyPr/>
                    <a:lstStyle/>
                    <a:p>
                      <a:r>
                        <a:rPr lang="en-US" sz="2200" i="1" u="sng" dirty="0" err="1">
                          <a:solidFill>
                            <a:srgbClr val="FF0000"/>
                          </a:solidFill>
                          <a:latin typeface="Aptos" panose="020B0004020202020204" pitchFamily="34" charset="0"/>
                        </a:rPr>
                        <a:t>Alsafari</a:t>
                      </a:r>
                      <a:r>
                        <a:rPr lang="en-US" sz="2200" i="1" u="sng" dirty="0">
                          <a:solidFill>
                            <a:srgbClr val="FF0000"/>
                          </a:solidFill>
                          <a:latin typeface="Aptos" panose="020B0004020202020204" pitchFamily="34" charset="0"/>
                        </a:rPr>
                        <a:t> et al. (2024) </a:t>
                      </a:r>
                    </a:p>
                    <a:p>
                      <a:r>
                        <a:rPr lang="en-US" sz="2200" dirty="0">
                          <a:latin typeface="Aptos" panose="020B0004020202020204" pitchFamily="34" charset="0"/>
                        </a:rPr>
                        <a:t>Towards effective teaching assistants: From intent-based to RAG chatbot</a:t>
                      </a:r>
                      <a:endParaRPr lang="en-IN" sz="2200" dirty="0">
                        <a:latin typeface="Aptos" panose="020B0004020202020204" pitchFamily="34" charset="0"/>
                      </a:endParaRPr>
                    </a:p>
                  </a:txBody>
                  <a:tcPr/>
                </a:tc>
                <a:tc>
                  <a:txBody>
                    <a:bodyPr/>
                    <a:lstStyle/>
                    <a:p>
                      <a:r>
                        <a:rPr lang="en-US" sz="2100" dirty="0">
                          <a:latin typeface="Aptos" panose="020B0004020202020204" pitchFamily="34" charset="0"/>
                        </a:rPr>
                        <a:t>LLM-powered teaching assistant using a Retrieval-Augmented Generation (RAG) approach</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The RAG(Central Algo for chatbot), Intent-based chatbot: Amazon Alexa Skill, AWS Lambda functions, and a knowledge base stored in a JSON file</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RAG system’s potential for the conversation context to exceed the LLM's token limit during long dialogues</a:t>
                      </a:r>
                      <a:endParaRPr lang="en-IN" sz="2100" dirty="0">
                        <a:latin typeface="Aptos" panose="020B0004020202020204" pitchFamily="34" charset="0"/>
                      </a:endParaRPr>
                    </a:p>
                  </a:txBody>
                  <a:tcPr/>
                </a:tc>
                <a:extLst>
                  <a:ext uri="{0D108BD9-81ED-4DB2-BD59-A6C34878D82A}">
                    <a16:rowId xmlns:a16="http://schemas.microsoft.com/office/drawing/2014/main" val="613622300"/>
                  </a:ext>
                </a:extLst>
              </a:tr>
              <a:tr h="1447571">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2200" i="1" u="sng" dirty="0" err="1">
                          <a:solidFill>
                            <a:srgbClr val="FF0000"/>
                          </a:solidFill>
                          <a:latin typeface="Aptos" panose="020B0004020202020204" pitchFamily="34" charset="0"/>
                        </a:rPr>
                        <a:t>Yigci</a:t>
                      </a:r>
                      <a:r>
                        <a:rPr lang="en-US" sz="2200" i="1" u="sng" dirty="0">
                          <a:solidFill>
                            <a:srgbClr val="FF0000"/>
                          </a:solidFill>
                          <a:latin typeface="Aptos" panose="020B0004020202020204" pitchFamily="34" charset="0"/>
                        </a:rPr>
                        <a:t> et al. (2025) </a:t>
                      </a:r>
                      <a:endParaRPr lang="en-US" sz="2200" b="0" i="0" u="sng" strike="noStrike" dirty="0">
                        <a:solidFill>
                          <a:schemeClr val="tx1"/>
                        </a:solidFill>
                        <a:effectLst/>
                        <a:latin typeface="Aptos" panose="020B0004020202020204" pitchFamily="34" charset="0"/>
                      </a:endParaRPr>
                    </a:p>
                    <a:p>
                      <a:pPr algn="l" fontAlgn="ctr">
                        <a:buNone/>
                      </a:pPr>
                      <a:r>
                        <a:rPr lang="en-US" sz="2200" b="0" i="0" u="none" strike="noStrike" dirty="0">
                          <a:solidFill>
                            <a:schemeClr val="tx1"/>
                          </a:solidFill>
                          <a:effectLst/>
                          <a:latin typeface="Aptos" panose="020B0004020202020204" pitchFamily="34" charset="0"/>
                        </a:rPr>
                        <a:t>Assessing the effectiveness of large language models for intent detection in tourism chatbots</a:t>
                      </a:r>
                    </a:p>
                  </a:txBody>
                  <a:tcPr marL="7620" marR="7620" marT="7620" marB="0" anchor="ctr"/>
                </a:tc>
                <a:tc>
                  <a:txBody>
                    <a:bodyPr/>
                    <a:lstStyle/>
                    <a:p>
                      <a:r>
                        <a:rPr lang="en-US" sz="2100" dirty="0" err="1">
                          <a:latin typeface="Aptos" panose="020B0004020202020204" pitchFamily="34" charset="0"/>
                        </a:rPr>
                        <a:t>Focussed</a:t>
                      </a:r>
                      <a:r>
                        <a:rPr lang="en-US" sz="2100" dirty="0">
                          <a:latin typeface="Aptos" panose="020B0004020202020204" pitchFamily="34" charset="0"/>
                        </a:rPr>
                        <a:t> on assessing the effectiveness of several prominent LLMs (GPT-2, BERT, </a:t>
                      </a:r>
                      <a:r>
                        <a:rPr lang="en-US" sz="2100" dirty="0" err="1">
                          <a:latin typeface="Aptos" panose="020B0004020202020204" pitchFamily="34" charset="0"/>
                        </a:rPr>
                        <a:t>RoBERTa</a:t>
                      </a:r>
                      <a:r>
                        <a:rPr lang="en-US" sz="2100" dirty="0">
                          <a:latin typeface="Aptos" panose="020B0004020202020204" pitchFamily="34" charset="0"/>
                        </a:rPr>
                        <a:t>, and LLAMA 3.1</a:t>
                      </a:r>
                      <a:r>
                        <a:rPr lang="en-US" sz="2200" dirty="0">
                          <a:latin typeface="Aptos" panose="020B0004020202020204" pitchFamily="34" charset="0"/>
                        </a:rPr>
                        <a:t>)</a:t>
                      </a:r>
                      <a:endParaRPr lang="en-IN" sz="2200" dirty="0">
                        <a:latin typeface="Aptos" panose="020B0004020202020204" pitchFamily="34" charset="0"/>
                      </a:endParaRPr>
                    </a:p>
                  </a:txBody>
                  <a:tcPr/>
                </a:tc>
                <a:tc>
                  <a:txBody>
                    <a:bodyPr/>
                    <a:lstStyle/>
                    <a:p>
                      <a:r>
                        <a:rPr lang="en-US" sz="2100" dirty="0">
                          <a:latin typeface="Aptos" panose="020B0004020202020204" pitchFamily="34" charset="0"/>
                        </a:rPr>
                        <a:t>LLM architectures like BERT, GPT-2, </a:t>
                      </a:r>
                      <a:r>
                        <a:rPr lang="en-US" sz="2100" dirty="0" err="1">
                          <a:latin typeface="Aptos" panose="020B0004020202020204" pitchFamily="34" charset="0"/>
                        </a:rPr>
                        <a:t>RoBERTa</a:t>
                      </a:r>
                      <a:r>
                        <a:rPr lang="en-US" sz="2100" dirty="0">
                          <a:latin typeface="Aptos" panose="020B0004020202020204" pitchFamily="34" charset="0"/>
                        </a:rPr>
                        <a:t>, and LLAMA 3.1 involves fine-tuning these pre-trained models on a specific tourism dataset </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Findings might not be generalizable to other fields the significant computational resource requirements for fine-tuning these large models, making difficult to one with limited infrastructure.</a:t>
                      </a:r>
                      <a:endParaRPr lang="en-IN" sz="2100" dirty="0">
                        <a:latin typeface="Aptos" panose="020B0004020202020204" pitchFamily="34" charset="0"/>
                      </a:endParaRPr>
                    </a:p>
                  </a:txBody>
                  <a:tcPr/>
                </a:tc>
                <a:extLst>
                  <a:ext uri="{0D108BD9-81ED-4DB2-BD59-A6C34878D82A}">
                    <a16:rowId xmlns:a16="http://schemas.microsoft.com/office/drawing/2014/main" val="661672385"/>
                  </a:ext>
                </a:extLst>
              </a:tr>
              <a:tr h="1447571">
                <a:tc>
                  <a:txBody>
                    <a:bodyPr/>
                    <a:lstStyle/>
                    <a:p>
                      <a:r>
                        <a:rPr lang="en-US" sz="2200" i="1" u="sng" dirty="0" err="1">
                          <a:solidFill>
                            <a:srgbClr val="FF0000"/>
                          </a:solidFill>
                          <a:latin typeface="Aptos" panose="020B0004020202020204" pitchFamily="34" charset="0"/>
                        </a:rPr>
                        <a:t>Pukale</a:t>
                      </a:r>
                      <a:r>
                        <a:rPr lang="en-US" sz="2200" i="1" u="sng" dirty="0">
                          <a:solidFill>
                            <a:srgbClr val="FF0000"/>
                          </a:solidFill>
                          <a:latin typeface="Aptos" panose="020B0004020202020204" pitchFamily="34" charset="0"/>
                        </a:rPr>
                        <a:t> et al. (2024) </a:t>
                      </a:r>
                    </a:p>
                    <a:p>
                      <a:r>
                        <a:rPr lang="en-US" sz="2200" dirty="0">
                          <a:latin typeface="Aptos" panose="020B0004020202020204" pitchFamily="34" charset="0"/>
                        </a:rPr>
                        <a:t>Image Forgery Detection Using Deep Learning</a:t>
                      </a:r>
                      <a:endParaRPr lang="en-IN" sz="2200" dirty="0">
                        <a:latin typeface="Aptos" panose="020B0004020202020204" pitchFamily="34" charset="0"/>
                      </a:endParaRPr>
                    </a:p>
                  </a:txBody>
                  <a:tcPr/>
                </a:tc>
                <a:tc>
                  <a:txBody>
                    <a:bodyPr/>
                    <a:lstStyle/>
                    <a:p>
                      <a:r>
                        <a:rPr lang="en-IN" sz="2100" dirty="0">
                          <a:latin typeface="Aptos" panose="020B0004020202020204" pitchFamily="34" charset="0"/>
                        </a:rPr>
                        <a:t>Combine Error Level Analysis (ELA) preprocessing with deep CNN (VGG16) to classify and localize image forgeries Report high accuracy (VGG16 ~97% on CASIA datasets).</a:t>
                      </a:r>
                    </a:p>
                  </a:txBody>
                  <a:tcPr/>
                </a:tc>
                <a:tc>
                  <a:txBody>
                    <a:bodyPr/>
                    <a:lstStyle/>
                    <a:p>
                      <a:r>
                        <a:rPr lang="en-US" sz="2100" dirty="0">
                          <a:latin typeface="Aptos" panose="020B0004020202020204" pitchFamily="34" charset="0"/>
                        </a:rPr>
                        <a:t>ELA preprocessing, VGG16 (transfer learning), CASIA1/2 datasets, typical deep-learning training stack.</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Strong dependence on ELA (which can be bypassed) tested mainly on CASIA datasets potential overfitting and limited robustness to re-compression/camera processing.</a:t>
                      </a:r>
                      <a:endParaRPr lang="en-IN" sz="2100" dirty="0">
                        <a:latin typeface="Aptos" panose="020B0004020202020204" pitchFamily="34" charset="0"/>
                      </a:endParaRPr>
                    </a:p>
                  </a:txBody>
                  <a:tcPr/>
                </a:tc>
                <a:extLst>
                  <a:ext uri="{0D108BD9-81ED-4DB2-BD59-A6C34878D82A}">
                    <a16:rowId xmlns:a16="http://schemas.microsoft.com/office/drawing/2014/main" val="1748027208"/>
                  </a:ext>
                </a:extLst>
              </a:tr>
              <a:tr h="1447571">
                <a:tc>
                  <a:txBody>
                    <a:bodyPr/>
                    <a:lstStyle/>
                    <a:p>
                      <a:r>
                        <a:rPr lang="en-US" sz="2200" i="1" u="sng" dirty="0">
                          <a:solidFill>
                            <a:srgbClr val="FF0000"/>
                          </a:solidFill>
                          <a:latin typeface="Aptos" panose="020B0004020202020204" pitchFamily="34" charset="0"/>
                        </a:rPr>
                        <a:t>Han Li et al. (2022) </a:t>
                      </a:r>
                    </a:p>
                    <a:p>
                      <a:r>
                        <a:rPr lang="en-US" sz="2200" dirty="0">
                          <a:latin typeface="Aptos" panose="020B0004020202020204" pitchFamily="34" charset="0"/>
                        </a:rPr>
                        <a:t>Dynamic Rating Technology (Particle Swarm Optimization)</a:t>
                      </a:r>
                      <a:endParaRPr lang="en-IN" sz="2200" dirty="0">
                        <a:latin typeface="Aptos" panose="020B0004020202020204" pitchFamily="34" charset="0"/>
                      </a:endParaRPr>
                    </a:p>
                  </a:txBody>
                  <a:tcPr/>
                </a:tc>
                <a:tc>
                  <a:txBody>
                    <a:bodyPr/>
                    <a:lstStyle/>
                    <a:p>
                      <a:r>
                        <a:rPr lang="en-US" sz="2100" dirty="0">
                          <a:latin typeface="Aptos" panose="020B0004020202020204" pitchFamily="34" charset="0"/>
                        </a:rPr>
                        <a:t>Combines ranking mechanisms with dynamic learning strategies to balance exploration and exploitation in optimization problems.</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Evolutionary computation, PSO with ranking and switching strategies.</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Computational overhead, parameter sensitivity, not directly broker-specific but adaptable.</a:t>
                      </a:r>
                      <a:endParaRPr lang="en-IN" sz="2100" dirty="0">
                        <a:latin typeface="Aptos" panose="020B0004020202020204" pitchFamily="34" charset="0"/>
                      </a:endParaRPr>
                    </a:p>
                  </a:txBody>
                  <a:tcPr/>
                </a:tc>
                <a:extLst>
                  <a:ext uri="{0D108BD9-81ED-4DB2-BD59-A6C34878D82A}">
                    <a16:rowId xmlns:a16="http://schemas.microsoft.com/office/drawing/2014/main" val="3841808681"/>
                  </a:ext>
                </a:extLst>
              </a:tr>
              <a:tr h="1447571">
                <a:tc>
                  <a:txBody>
                    <a:bodyPr/>
                    <a:lstStyle/>
                    <a:p>
                      <a:r>
                        <a:rPr lang="en-IN" sz="2200" i="1" u="sng" dirty="0">
                          <a:solidFill>
                            <a:srgbClr val="FF0000"/>
                          </a:solidFill>
                          <a:latin typeface="Aptos" panose="020B0004020202020204" pitchFamily="34" charset="0"/>
                        </a:rPr>
                        <a:t>Valavan &amp; Rita (2022) </a:t>
                      </a:r>
                    </a:p>
                    <a:p>
                      <a:r>
                        <a:rPr lang="en-IN" sz="2200" dirty="0">
                          <a:latin typeface="Aptos" panose="020B0004020202020204" pitchFamily="34" charset="0"/>
                        </a:rPr>
                        <a:t>Predictive-Analysis ML Model for Fraud Detection</a:t>
                      </a:r>
                    </a:p>
                  </a:txBody>
                  <a:tcPr/>
                </a:tc>
                <a:tc>
                  <a:txBody>
                    <a:bodyPr/>
                    <a:lstStyle/>
                    <a:p>
                      <a:r>
                        <a:rPr lang="en-IN" sz="2100" dirty="0">
                          <a:latin typeface="Aptos" panose="020B0004020202020204" pitchFamily="34" charset="0"/>
                        </a:rPr>
                        <a:t>Empirical comparison </a:t>
                      </a:r>
                      <a:r>
                        <a:rPr lang="en-US" sz="2100" dirty="0">
                          <a:latin typeface="Aptos" panose="020B0004020202020204" pitchFamily="34" charset="0"/>
                        </a:rPr>
                        <a:t>for loan/credit fraud detection. Gradient-boosted trees generally outperform single tree models on their datasets</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Classical ML libraries (scikit-learn style methods), boosting (Gradient Boosting), evaluation via confusion matrix, ROC.</a:t>
                      </a:r>
                      <a:endParaRPr lang="en-IN" sz="2100" dirty="0">
                        <a:latin typeface="Aptos" panose="020B0004020202020204" pitchFamily="34" charset="0"/>
                      </a:endParaRPr>
                    </a:p>
                  </a:txBody>
                  <a:tcPr/>
                </a:tc>
                <a:tc>
                  <a:txBody>
                    <a:bodyPr/>
                    <a:lstStyle/>
                    <a:p>
                      <a:r>
                        <a:rPr lang="en-US" sz="2100" dirty="0">
                          <a:latin typeface="Aptos" panose="020B0004020202020204" pitchFamily="34" charset="0"/>
                        </a:rPr>
                        <a:t>Uses relatively small / domain-specific datasets; mostly classical tabular methods; limited exploration of deep-learning or unsupervised detection.</a:t>
                      </a:r>
                      <a:endParaRPr lang="en-IN" sz="2100" dirty="0">
                        <a:latin typeface="Aptos" panose="020B0004020202020204" pitchFamily="34" charset="0"/>
                      </a:endParaRPr>
                    </a:p>
                  </a:txBody>
                  <a:tcPr/>
                </a:tc>
                <a:extLst>
                  <a:ext uri="{0D108BD9-81ED-4DB2-BD59-A6C34878D82A}">
                    <a16:rowId xmlns:a16="http://schemas.microsoft.com/office/drawing/2014/main" val="687497301"/>
                  </a:ext>
                </a:extLst>
              </a:tr>
            </a:tbl>
          </a:graphicData>
        </a:graphic>
      </p:graphicFrame>
    </p:spTree>
    <p:extLst>
      <p:ext uri="{BB962C8B-B14F-4D97-AF65-F5344CB8AC3E}">
        <p14:creationId xmlns:p14="http://schemas.microsoft.com/office/powerpoint/2010/main" val="125835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dirty="0"/>
            </a:p>
          </p:txBody>
        </p:sp>
      </p:grpSp>
      <p:grpSp>
        <p:nvGrpSpPr>
          <p:cNvPr id="6" name="Group 6"/>
          <p:cNvGrpSpPr/>
          <p:nvPr/>
        </p:nvGrpSpPr>
        <p:grpSpPr>
          <a:xfrm>
            <a:off x="992238" y="1543794"/>
            <a:ext cx="8009930" cy="3457872"/>
            <a:chOff x="0" y="0"/>
            <a:chExt cx="10679907" cy="4610497"/>
          </a:xfrm>
        </p:grpSpPr>
        <p:sp>
          <p:nvSpPr>
            <p:cNvPr id="7" name="Freeform 7"/>
            <p:cNvSpPr/>
            <p:nvPr/>
          </p:nvSpPr>
          <p:spPr>
            <a:xfrm>
              <a:off x="0" y="0"/>
              <a:ext cx="10679938" cy="4610481"/>
            </a:xfrm>
            <a:custGeom>
              <a:avLst/>
              <a:gdLst/>
              <a:ahLst/>
              <a:cxnLst/>
              <a:rect l="l" t="t" r="r" b="b"/>
              <a:pathLst>
                <a:path w="10679938" h="4610481">
                  <a:moveTo>
                    <a:pt x="0" y="243840"/>
                  </a:moveTo>
                  <a:cubicBezTo>
                    <a:pt x="0" y="109220"/>
                    <a:pt x="109220" y="0"/>
                    <a:pt x="243840" y="0"/>
                  </a:cubicBezTo>
                  <a:lnTo>
                    <a:pt x="10436098" y="0"/>
                  </a:lnTo>
                  <a:cubicBezTo>
                    <a:pt x="10570718" y="0"/>
                    <a:pt x="10679938" y="109220"/>
                    <a:pt x="10679938" y="243840"/>
                  </a:cubicBezTo>
                  <a:lnTo>
                    <a:pt x="10679938" y="4366641"/>
                  </a:lnTo>
                  <a:cubicBezTo>
                    <a:pt x="10679938" y="4501261"/>
                    <a:pt x="10570718" y="4610481"/>
                    <a:pt x="10436098" y="4610481"/>
                  </a:cubicBezTo>
                  <a:lnTo>
                    <a:pt x="243840" y="4610481"/>
                  </a:lnTo>
                  <a:cubicBezTo>
                    <a:pt x="109220" y="4610481"/>
                    <a:pt x="0" y="4501261"/>
                    <a:pt x="0" y="4366641"/>
                  </a:cubicBezTo>
                  <a:close/>
                </a:path>
              </a:pathLst>
            </a:custGeom>
            <a:solidFill>
              <a:srgbClr val="FFFFFF"/>
            </a:solidFill>
          </p:spPr>
          <p:txBody>
            <a:bodyPr/>
            <a:lstStyle/>
            <a:p>
              <a:endParaRPr lang="en-IN"/>
            </a:p>
          </p:txBody>
        </p:sp>
      </p:grpSp>
      <p:grpSp>
        <p:nvGrpSpPr>
          <p:cNvPr id="8" name="Group 8"/>
          <p:cNvGrpSpPr/>
          <p:nvPr/>
        </p:nvGrpSpPr>
        <p:grpSpPr>
          <a:xfrm>
            <a:off x="992238" y="1505694"/>
            <a:ext cx="8009930" cy="152400"/>
            <a:chOff x="0" y="0"/>
            <a:chExt cx="10679907" cy="203200"/>
          </a:xfrm>
        </p:grpSpPr>
        <p:sp>
          <p:nvSpPr>
            <p:cNvPr id="9" name="Freeform 9"/>
            <p:cNvSpPr/>
            <p:nvPr/>
          </p:nvSpPr>
          <p:spPr>
            <a:xfrm>
              <a:off x="0" y="0"/>
              <a:ext cx="10679938" cy="203200"/>
            </a:xfrm>
            <a:custGeom>
              <a:avLst/>
              <a:gdLst/>
              <a:ahLst/>
              <a:cxnLst/>
              <a:rect l="l" t="t" r="r" b="b"/>
              <a:pathLst>
                <a:path w="10679938" h="203200">
                  <a:moveTo>
                    <a:pt x="0" y="101600"/>
                  </a:moveTo>
                  <a:cubicBezTo>
                    <a:pt x="0" y="45466"/>
                    <a:pt x="45466" y="0"/>
                    <a:pt x="101600" y="0"/>
                  </a:cubicBezTo>
                  <a:lnTo>
                    <a:pt x="10578338" y="0"/>
                  </a:lnTo>
                  <a:cubicBezTo>
                    <a:pt x="10634472" y="0"/>
                    <a:pt x="10679938" y="45466"/>
                    <a:pt x="10679938" y="101600"/>
                  </a:cubicBezTo>
                  <a:cubicBezTo>
                    <a:pt x="10679938" y="157734"/>
                    <a:pt x="10634472" y="203200"/>
                    <a:pt x="10578338" y="203200"/>
                  </a:cubicBezTo>
                  <a:lnTo>
                    <a:pt x="101600" y="203200"/>
                  </a:lnTo>
                  <a:cubicBezTo>
                    <a:pt x="45466" y="203200"/>
                    <a:pt x="0" y="157734"/>
                    <a:pt x="0" y="101600"/>
                  </a:cubicBezTo>
                  <a:close/>
                </a:path>
              </a:pathLst>
            </a:custGeom>
            <a:solidFill>
              <a:srgbClr val="4950BC"/>
            </a:solidFill>
          </p:spPr>
          <p:txBody>
            <a:bodyPr/>
            <a:lstStyle/>
            <a:p>
              <a:endParaRPr lang="en-IN"/>
            </a:p>
          </p:txBody>
        </p:sp>
      </p:grpSp>
      <p:grpSp>
        <p:nvGrpSpPr>
          <p:cNvPr id="10" name="Group 10"/>
          <p:cNvGrpSpPr/>
          <p:nvPr/>
        </p:nvGrpSpPr>
        <p:grpSpPr>
          <a:xfrm>
            <a:off x="4571925" y="1118592"/>
            <a:ext cx="850553" cy="850552"/>
            <a:chOff x="0" y="0"/>
            <a:chExt cx="1134070" cy="1134070"/>
          </a:xfrm>
        </p:grpSpPr>
        <p:sp>
          <p:nvSpPr>
            <p:cNvPr id="11" name="Freeform 11"/>
            <p:cNvSpPr/>
            <p:nvPr/>
          </p:nvSpPr>
          <p:spPr>
            <a:xfrm>
              <a:off x="0" y="0"/>
              <a:ext cx="1134110" cy="1134110"/>
            </a:xfrm>
            <a:custGeom>
              <a:avLst/>
              <a:gdLst/>
              <a:ahLst/>
              <a:cxnLst/>
              <a:rect l="l" t="t" r="r" b="b"/>
              <a:pathLst>
                <a:path w="1134110" h="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4950BC"/>
            </a:solidFill>
          </p:spPr>
          <p:txBody>
            <a:bodyPr/>
            <a:lstStyle/>
            <a:p>
              <a:endParaRPr lang="en-IN"/>
            </a:p>
          </p:txBody>
        </p:sp>
      </p:grpSp>
      <p:sp>
        <p:nvSpPr>
          <p:cNvPr id="12" name="TextBox 12"/>
          <p:cNvSpPr txBox="1"/>
          <p:nvPr/>
        </p:nvSpPr>
        <p:spPr>
          <a:xfrm>
            <a:off x="4827018" y="1226492"/>
            <a:ext cx="340221" cy="529978"/>
          </a:xfrm>
          <a:prstGeom prst="rect">
            <a:avLst/>
          </a:prstGeom>
        </p:spPr>
        <p:txBody>
          <a:bodyPr lIns="0" tIns="0" rIns="0" bIns="0" rtlCol="0" anchor="t">
            <a:spAutoFit/>
          </a:bodyPr>
          <a:lstStyle/>
          <a:p>
            <a:pPr algn="l">
              <a:lnSpc>
                <a:spcPts val="4250"/>
              </a:lnSpc>
            </a:pPr>
            <a:r>
              <a:rPr lang="en-US" sz="2625" b="1">
                <a:solidFill>
                  <a:srgbClr val="FFFFFF"/>
                </a:solidFill>
                <a:latin typeface="Inter Bold"/>
                <a:ea typeface="Inter Bold"/>
                <a:cs typeface="Inter Bold"/>
                <a:sym typeface="Inter Bold"/>
              </a:rPr>
              <a:t>1</a:t>
            </a:r>
          </a:p>
        </p:txBody>
      </p:sp>
      <p:sp>
        <p:nvSpPr>
          <p:cNvPr id="13" name="TextBox 13"/>
          <p:cNvSpPr txBox="1"/>
          <p:nvPr/>
        </p:nvSpPr>
        <p:spPr>
          <a:xfrm>
            <a:off x="1313855" y="2233464"/>
            <a:ext cx="4204098"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Enhanced Transparency</a:t>
            </a:r>
          </a:p>
        </p:txBody>
      </p:sp>
      <p:sp>
        <p:nvSpPr>
          <p:cNvPr id="14" name="TextBox 14"/>
          <p:cNvSpPr txBox="1"/>
          <p:nvPr/>
        </p:nvSpPr>
        <p:spPr>
          <a:xfrm>
            <a:off x="1313855" y="2779811"/>
            <a:ext cx="7366695" cy="1797223"/>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The platform provides a clear, auditable trail for all transactions, significantly reducing opportunities for frauds and increasing public trust in government processes.</a:t>
            </a:r>
          </a:p>
        </p:txBody>
      </p:sp>
      <p:grpSp>
        <p:nvGrpSpPr>
          <p:cNvPr id="15" name="Group 15"/>
          <p:cNvGrpSpPr/>
          <p:nvPr/>
        </p:nvGrpSpPr>
        <p:grpSpPr>
          <a:xfrm>
            <a:off x="9285685" y="1543794"/>
            <a:ext cx="8010079" cy="3457872"/>
            <a:chOff x="0" y="0"/>
            <a:chExt cx="10680105" cy="4610497"/>
          </a:xfrm>
        </p:grpSpPr>
        <p:sp>
          <p:nvSpPr>
            <p:cNvPr id="16" name="Freeform 16"/>
            <p:cNvSpPr/>
            <p:nvPr/>
          </p:nvSpPr>
          <p:spPr>
            <a:xfrm>
              <a:off x="0" y="0"/>
              <a:ext cx="10680065" cy="4610481"/>
            </a:xfrm>
            <a:custGeom>
              <a:avLst/>
              <a:gdLst/>
              <a:ahLst/>
              <a:cxnLst/>
              <a:rect l="l" t="t" r="r" b="b"/>
              <a:pathLst>
                <a:path w="10680065" h="4610481">
                  <a:moveTo>
                    <a:pt x="0" y="243840"/>
                  </a:moveTo>
                  <a:cubicBezTo>
                    <a:pt x="0" y="109220"/>
                    <a:pt x="109220" y="0"/>
                    <a:pt x="243840" y="0"/>
                  </a:cubicBezTo>
                  <a:lnTo>
                    <a:pt x="10436225" y="0"/>
                  </a:lnTo>
                  <a:cubicBezTo>
                    <a:pt x="10570845" y="0"/>
                    <a:pt x="10680065" y="109220"/>
                    <a:pt x="10680065" y="243840"/>
                  </a:cubicBezTo>
                  <a:lnTo>
                    <a:pt x="10680065" y="4366641"/>
                  </a:lnTo>
                  <a:cubicBezTo>
                    <a:pt x="10680065" y="4501261"/>
                    <a:pt x="10570845" y="4610481"/>
                    <a:pt x="10436225" y="4610481"/>
                  </a:cubicBezTo>
                  <a:lnTo>
                    <a:pt x="243840" y="4610481"/>
                  </a:lnTo>
                  <a:cubicBezTo>
                    <a:pt x="109220" y="4610481"/>
                    <a:pt x="0" y="4501261"/>
                    <a:pt x="0" y="4366641"/>
                  </a:cubicBezTo>
                  <a:close/>
                </a:path>
              </a:pathLst>
            </a:custGeom>
            <a:solidFill>
              <a:srgbClr val="FFFFFF"/>
            </a:solidFill>
          </p:spPr>
          <p:txBody>
            <a:bodyPr/>
            <a:lstStyle/>
            <a:p>
              <a:endParaRPr lang="en-IN"/>
            </a:p>
          </p:txBody>
        </p:sp>
      </p:grpSp>
      <p:grpSp>
        <p:nvGrpSpPr>
          <p:cNvPr id="17" name="Group 17"/>
          <p:cNvGrpSpPr/>
          <p:nvPr/>
        </p:nvGrpSpPr>
        <p:grpSpPr>
          <a:xfrm>
            <a:off x="9285685" y="1505694"/>
            <a:ext cx="8010079" cy="152400"/>
            <a:chOff x="0" y="0"/>
            <a:chExt cx="10680105" cy="203200"/>
          </a:xfrm>
        </p:grpSpPr>
        <p:sp>
          <p:nvSpPr>
            <p:cNvPr id="18" name="Freeform 18"/>
            <p:cNvSpPr/>
            <p:nvPr/>
          </p:nvSpPr>
          <p:spPr>
            <a:xfrm>
              <a:off x="0" y="0"/>
              <a:ext cx="10680065" cy="203200"/>
            </a:xfrm>
            <a:custGeom>
              <a:avLst/>
              <a:gdLst/>
              <a:ahLst/>
              <a:cxnLst/>
              <a:rect l="l" t="t" r="r" b="b"/>
              <a:pathLst>
                <a:path w="10680065" h="203200">
                  <a:moveTo>
                    <a:pt x="0" y="101600"/>
                  </a:moveTo>
                  <a:cubicBezTo>
                    <a:pt x="0" y="45466"/>
                    <a:pt x="45466" y="0"/>
                    <a:pt x="101600" y="0"/>
                  </a:cubicBezTo>
                  <a:lnTo>
                    <a:pt x="10578465" y="0"/>
                  </a:lnTo>
                  <a:cubicBezTo>
                    <a:pt x="10634599" y="0"/>
                    <a:pt x="10680065" y="45466"/>
                    <a:pt x="10680065" y="101600"/>
                  </a:cubicBezTo>
                  <a:cubicBezTo>
                    <a:pt x="10680065" y="157734"/>
                    <a:pt x="10634599" y="203200"/>
                    <a:pt x="10578465" y="203200"/>
                  </a:cubicBezTo>
                  <a:lnTo>
                    <a:pt x="101600" y="203200"/>
                  </a:lnTo>
                  <a:cubicBezTo>
                    <a:pt x="45466" y="203200"/>
                    <a:pt x="0" y="157734"/>
                    <a:pt x="0" y="101600"/>
                  </a:cubicBezTo>
                  <a:close/>
                </a:path>
              </a:pathLst>
            </a:custGeom>
            <a:solidFill>
              <a:srgbClr val="4950BC"/>
            </a:solidFill>
          </p:spPr>
          <p:txBody>
            <a:bodyPr/>
            <a:lstStyle/>
            <a:p>
              <a:endParaRPr lang="en-IN"/>
            </a:p>
          </p:txBody>
        </p:sp>
      </p:grpSp>
      <p:grpSp>
        <p:nvGrpSpPr>
          <p:cNvPr id="19" name="Group 19"/>
          <p:cNvGrpSpPr/>
          <p:nvPr/>
        </p:nvGrpSpPr>
        <p:grpSpPr>
          <a:xfrm>
            <a:off x="12865372" y="1118592"/>
            <a:ext cx="850553" cy="850552"/>
            <a:chOff x="0" y="0"/>
            <a:chExt cx="1134070" cy="1134070"/>
          </a:xfrm>
        </p:grpSpPr>
        <p:sp>
          <p:nvSpPr>
            <p:cNvPr id="20" name="Freeform 20"/>
            <p:cNvSpPr/>
            <p:nvPr/>
          </p:nvSpPr>
          <p:spPr>
            <a:xfrm>
              <a:off x="0" y="0"/>
              <a:ext cx="1134110" cy="1134110"/>
            </a:xfrm>
            <a:custGeom>
              <a:avLst/>
              <a:gdLst/>
              <a:ahLst/>
              <a:cxnLst/>
              <a:rect l="l" t="t" r="r" b="b"/>
              <a:pathLst>
                <a:path w="1134110" h="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4950BC"/>
            </a:solidFill>
          </p:spPr>
          <p:txBody>
            <a:bodyPr/>
            <a:lstStyle/>
            <a:p>
              <a:endParaRPr lang="en-IN"/>
            </a:p>
          </p:txBody>
        </p:sp>
      </p:grpSp>
      <p:sp>
        <p:nvSpPr>
          <p:cNvPr id="21" name="TextBox 21"/>
          <p:cNvSpPr txBox="1"/>
          <p:nvPr/>
        </p:nvSpPr>
        <p:spPr>
          <a:xfrm>
            <a:off x="13120464" y="1226492"/>
            <a:ext cx="340221" cy="529978"/>
          </a:xfrm>
          <a:prstGeom prst="rect">
            <a:avLst/>
          </a:prstGeom>
        </p:spPr>
        <p:txBody>
          <a:bodyPr lIns="0" tIns="0" rIns="0" bIns="0" rtlCol="0" anchor="t">
            <a:spAutoFit/>
          </a:bodyPr>
          <a:lstStyle/>
          <a:p>
            <a:pPr algn="l">
              <a:lnSpc>
                <a:spcPts val="4250"/>
              </a:lnSpc>
            </a:pPr>
            <a:r>
              <a:rPr lang="en-US" sz="2625" b="1">
                <a:solidFill>
                  <a:srgbClr val="FFFFFF"/>
                </a:solidFill>
                <a:latin typeface="Inter Bold"/>
                <a:ea typeface="Inter Bold"/>
                <a:cs typeface="Inter Bold"/>
                <a:sym typeface="Inter Bold"/>
              </a:rPr>
              <a:t>2</a:t>
            </a:r>
          </a:p>
        </p:txBody>
      </p:sp>
      <p:sp>
        <p:nvSpPr>
          <p:cNvPr id="22" name="TextBox 22"/>
          <p:cNvSpPr txBox="1"/>
          <p:nvPr/>
        </p:nvSpPr>
        <p:spPr>
          <a:xfrm>
            <a:off x="9607302" y="2233464"/>
            <a:ext cx="3544044"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Reduced Corruption</a:t>
            </a:r>
          </a:p>
        </p:txBody>
      </p:sp>
      <p:sp>
        <p:nvSpPr>
          <p:cNvPr id="23" name="TextBox 23"/>
          <p:cNvSpPr txBox="1"/>
          <p:nvPr/>
        </p:nvSpPr>
        <p:spPr>
          <a:xfrm>
            <a:off x="9607302" y="2779811"/>
            <a:ext cx="7366844" cy="1900237"/>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Automated checks and AI-driven monitoring minimize human intervention in sensitive areas, effectively mitigating risks associated with corruption and ensuring fair service delivery.</a:t>
            </a:r>
          </a:p>
        </p:txBody>
      </p:sp>
      <p:grpSp>
        <p:nvGrpSpPr>
          <p:cNvPr id="24" name="Group 24"/>
          <p:cNvGrpSpPr/>
          <p:nvPr/>
        </p:nvGrpSpPr>
        <p:grpSpPr>
          <a:xfrm>
            <a:off x="992238" y="5710386"/>
            <a:ext cx="8009930" cy="3457872"/>
            <a:chOff x="0" y="0"/>
            <a:chExt cx="10679907" cy="4610497"/>
          </a:xfrm>
        </p:grpSpPr>
        <p:sp>
          <p:nvSpPr>
            <p:cNvPr id="25" name="Freeform 25"/>
            <p:cNvSpPr/>
            <p:nvPr/>
          </p:nvSpPr>
          <p:spPr>
            <a:xfrm>
              <a:off x="0" y="0"/>
              <a:ext cx="10679938" cy="4610481"/>
            </a:xfrm>
            <a:custGeom>
              <a:avLst/>
              <a:gdLst/>
              <a:ahLst/>
              <a:cxnLst/>
              <a:rect l="l" t="t" r="r" b="b"/>
              <a:pathLst>
                <a:path w="10679938" h="4610481">
                  <a:moveTo>
                    <a:pt x="0" y="243840"/>
                  </a:moveTo>
                  <a:cubicBezTo>
                    <a:pt x="0" y="109220"/>
                    <a:pt x="109220" y="0"/>
                    <a:pt x="243840" y="0"/>
                  </a:cubicBezTo>
                  <a:lnTo>
                    <a:pt x="10436098" y="0"/>
                  </a:lnTo>
                  <a:cubicBezTo>
                    <a:pt x="10570718" y="0"/>
                    <a:pt x="10679938" y="109220"/>
                    <a:pt x="10679938" y="243840"/>
                  </a:cubicBezTo>
                  <a:lnTo>
                    <a:pt x="10679938" y="4366641"/>
                  </a:lnTo>
                  <a:cubicBezTo>
                    <a:pt x="10679938" y="4501261"/>
                    <a:pt x="10570718" y="4610481"/>
                    <a:pt x="10436098" y="4610481"/>
                  </a:cubicBezTo>
                  <a:lnTo>
                    <a:pt x="243840" y="4610481"/>
                  </a:lnTo>
                  <a:cubicBezTo>
                    <a:pt x="109220" y="4610481"/>
                    <a:pt x="0" y="4501261"/>
                    <a:pt x="0" y="4366641"/>
                  </a:cubicBezTo>
                  <a:close/>
                </a:path>
              </a:pathLst>
            </a:custGeom>
            <a:solidFill>
              <a:srgbClr val="FFFFFF"/>
            </a:solidFill>
          </p:spPr>
          <p:txBody>
            <a:bodyPr/>
            <a:lstStyle/>
            <a:p>
              <a:endParaRPr lang="en-IN"/>
            </a:p>
          </p:txBody>
        </p:sp>
      </p:grpSp>
      <p:grpSp>
        <p:nvGrpSpPr>
          <p:cNvPr id="26" name="Group 26"/>
          <p:cNvGrpSpPr/>
          <p:nvPr/>
        </p:nvGrpSpPr>
        <p:grpSpPr>
          <a:xfrm>
            <a:off x="992238" y="5672286"/>
            <a:ext cx="8009930" cy="152400"/>
            <a:chOff x="0" y="0"/>
            <a:chExt cx="10679907" cy="203200"/>
          </a:xfrm>
        </p:grpSpPr>
        <p:sp>
          <p:nvSpPr>
            <p:cNvPr id="27" name="Freeform 27"/>
            <p:cNvSpPr/>
            <p:nvPr/>
          </p:nvSpPr>
          <p:spPr>
            <a:xfrm>
              <a:off x="0" y="0"/>
              <a:ext cx="10679938" cy="203200"/>
            </a:xfrm>
            <a:custGeom>
              <a:avLst/>
              <a:gdLst/>
              <a:ahLst/>
              <a:cxnLst/>
              <a:rect l="l" t="t" r="r" b="b"/>
              <a:pathLst>
                <a:path w="10679938" h="203200">
                  <a:moveTo>
                    <a:pt x="0" y="101600"/>
                  </a:moveTo>
                  <a:cubicBezTo>
                    <a:pt x="0" y="45466"/>
                    <a:pt x="45466" y="0"/>
                    <a:pt x="101600" y="0"/>
                  </a:cubicBezTo>
                  <a:lnTo>
                    <a:pt x="10578338" y="0"/>
                  </a:lnTo>
                  <a:cubicBezTo>
                    <a:pt x="10634472" y="0"/>
                    <a:pt x="10679938" y="45466"/>
                    <a:pt x="10679938" y="101600"/>
                  </a:cubicBezTo>
                  <a:cubicBezTo>
                    <a:pt x="10679938" y="157734"/>
                    <a:pt x="10634472" y="203200"/>
                    <a:pt x="10578338" y="203200"/>
                  </a:cubicBezTo>
                  <a:lnTo>
                    <a:pt x="101600" y="203200"/>
                  </a:lnTo>
                  <a:cubicBezTo>
                    <a:pt x="45466" y="203200"/>
                    <a:pt x="0" y="157734"/>
                    <a:pt x="0" y="101600"/>
                  </a:cubicBezTo>
                  <a:close/>
                </a:path>
              </a:pathLst>
            </a:custGeom>
            <a:solidFill>
              <a:srgbClr val="4950BC"/>
            </a:solidFill>
          </p:spPr>
          <p:txBody>
            <a:bodyPr/>
            <a:lstStyle/>
            <a:p>
              <a:endParaRPr lang="en-IN"/>
            </a:p>
          </p:txBody>
        </p:sp>
      </p:grpSp>
      <p:grpSp>
        <p:nvGrpSpPr>
          <p:cNvPr id="28" name="Group 28"/>
          <p:cNvGrpSpPr/>
          <p:nvPr/>
        </p:nvGrpSpPr>
        <p:grpSpPr>
          <a:xfrm>
            <a:off x="4571925" y="5285185"/>
            <a:ext cx="850553" cy="850552"/>
            <a:chOff x="0" y="0"/>
            <a:chExt cx="1134070" cy="1134070"/>
          </a:xfrm>
        </p:grpSpPr>
        <p:sp>
          <p:nvSpPr>
            <p:cNvPr id="29" name="Freeform 29"/>
            <p:cNvSpPr/>
            <p:nvPr/>
          </p:nvSpPr>
          <p:spPr>
            <a:xfrm>
              <a:off x="0" y="0"/>
              <a:ext cx="1134110" cy="1134110"/>
            </a:xfrm>
            <a:custGeom>
              <a:avLst/>
              <a:gdLst/>
              <a:ahLst/>
              <a:cxnLst/>
              <a:rect l="l" t="t" r="r" b="b"/>
              <a:pathLst>
                <a:path w="1134110" h="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4950BC"/>
            </a:solidFill>
          </p:spPr>
          <p:txBody>
            <a:bodyPr/>
            <a:lstStyle/>
            <a:p>
              <a:endParaRPr lang="en-IN"/>
            </a:p>
          </p:txBody>
        </p:sp>
      </p:grpSp>
      <p:sp>
        <p:nvSpPr>
          <p:cNvPr id="30" name="TextBox 30"/>
          <p:cNvSpPr txBox="1"/>
          <p:nvPr/>
        </p:nvSpPr>
        <p:spPr>
          <a:xfrm>
            <a:off x="4827018" y="5393085"/>
            <a:ext cx="340221" cy="529978"/>
          </a:xfrm>
          <a:prstGeom prst="rect">
            <a:avLst/>
          </a:prstGeom>
        </p:spPr>
        <p:txBody>
          <a:bodyPr lIns="0" tIns="0" rIns="0" bIns="0" rtlCol="0" anchor="t">
            <a:spAutoFit/>
          </a:bodyPr>
          <a:lstStyle/>
          <a:p>
            <a:pPr algn="l">
              <a:lnSpc>
                <a:spcPts val="4250"/>
              </a:lnSpc>
            </a:pPr>
            <a:r>
              <a:rPr lang="en-US" sz="2625" b="1">
                <a:solidFill>
                  <a:srgbClr val="FFFFFF"/>
                </a:solidFill>
                <a:latin typeface="Inter Bold"/>
                <a:ea typeface="Inter Bold"/>
                <a:cs typeface="Inter Bold"/>
                <a:sym typeface="Inter Bold"/>
              </a:rPr>
              <a:t>3</a:t>
            </a:r>
          </a:p>
        </p:txBody>
      </p:sp>
      <p:sp>
        <p:nvSpPr>
          <p:cNvPr id="31" name="TextBox 31"/>
          <p:cNvSpPr txBox="1"/>
          <p:nvPr/>
        </p:nvSpPr>
        <p:spPr>
          <a:xfrm>
            <a:off x="1313855" y="6400056"/>
            <a:ext cx="4192191" cy="409920"/>
          </a:xfrm>
          <a:prstGeom prst="rect">
            <a:avLst/>
          </a:prstGeom>
        </p:spPr>
        <p:txBody>
          <a:bodyPr lIns="0" tIns="0" rIns="0" bIns="0" rtlCol="0" anchor="t">
            <a:spAutoFit/>
          </a:bodyPr>
          <a:lstStyle/>
          <a:p>
            <a:pPr>
              <a:lnSpc>
                <a:spcPts val="3437"/>
              </a:lnSpc>
            </a:pPr>
            <a:r>
              <a:rPr lang="en-IN" sz="2400" b="1" dirty="0">
                <a:latin typeface="Inter Bold" panose="020B0604020202020204" charset="0"/>
                <a:ea typeface="Inter Bold" panose="020B0604020202020204" charset="0"/>
              </a:rPr>
              <a:t>Dynamic Rating </a:t>
            </a:r>
            <a:r>
              <a:rPr lang="en-IN" sz="2750" b="1" dirty="0">
                <a:latin typeface="Inter Bold" panose="020B0604020202020204" charset="0"/>
                <a:ea typeface="Inter Bold" panose="020B0604020202020204" charset="0"/>
              </a:rPr>
              <a:t>System</a:t>
            </a:r>
            <a:r>
              <a:rPr lang="en-IN" sz="2400" dirty="0">
                <a:latin typeface="Inter Bold" panose="020B0604020202020204" charset="0"/>
                <a:ea typeface="Inter Bold" panose="020B0604020202020204" charset="0"/>
              </a:rPr>
              <a:t> </a:t>
            </a:r>
            <a:endParaRPr lang="en-US" sz="2400" b="1" dirty="0">
              <a:solidFill>
                <a:srgbClr val="272525"/>
              </a:solidFill>
              <a:latin typeface="Inter Bold" panose="020B0604020202020204" charset="0"/>
              <a:ea typeface="Inter Bold" panose="020B0604020202020204" charset="0"/>
              <a:cs typeface="Inter Bold"/>
              <a:sym typeface="Inter Bold"/>
            </a:endParaRPr>
          </a:p>
        </p:txBody>
      </p:sp>
      <p:sp>
        <p:nvSpPr>
          <p:cNvPr id="32" name="TextBox 32"/>
          <p:cNvSpPr txBox="1"/>
          <p:nvPr/>
        </p:nvSpPr>
        <p:spPr>
          <a:xfrm>
            <a:off x="1313855" y="6946404"/>
            <a:ext cx="7366695" cy="873957"/>
          </a:xfrm>
          <a:prstGeom prst="rect">
            <a:avLst/>
          </a:prstGeom>
        </p:spPr>
        <p:txBody>
          <a:bodyPr lIns="0" tIns="0" rIns="0" bIns="0" rtlCol="0" anchor="t">
            <a:spAutoFit/>
          </a:bodyPr>
          <a:lstStyle/>
          <a:p>
            <a:pPr>
              <a:lnSpc>
                <a:spcPts val="3562"/>
              </a:lnSpc>
            </a:pPr>
            <a:r>
              <a:rPr lang="en-IN" sz="2190" dirty="0">
                <a:latin typeface="Inter "/>
                <a:ea typeface="Inter Bold" panose="020B0604020202020204" charset="0"/>
              </a:rPr>
              <a:t>Classify brokers as Gold, Silver, Bronze, or Blacklisted based on punctuality, complaints, and completion rates.</a:t>
            </a:r>
            <a:endParaRPr lang="en-US" sz="2190" dirty="0">
              <a:solidFill>
                <a:srgbClr val="272525"/>
              </a:solidFill>
              <a:latin typeface="Inter "/>
              <a:ea typeface="Inter Bold" panose="020B0604020202020204" charset="0"/>
              <a:cs typeface="Inter"/>
              <a:sym typeface="Inter"/>
            </a:endParaRPr>
          </a:p>
        </p:txBody>
      </p:sp>
      <p:grpSp>
        <p:nvGrpSpPr>
          <p:cNvPr id="33" name="Group 33"/>
          <p:cNvGrpSpPr/>
          <p:nvPr/>
        </p:nvGrpSpPr>
        <p:grpSpPr>
          <a:xfrm>
            <a:off x="9285685" y="5710386"/>
            <a:ext cx="8010079" cy="3457872"/>
            <a:chOff x="0" y="0"/>
            <a:chExt cx="10680105" cy="4610497"/>
          </a:xfrm>
        </p:grpSpPr>
        <p:sp>
          <p:nvSpPr>
            <p:cNvPr id="34" name="Freeform 34"/>
            <p:cNvSpPr/>
            <p:nvPr/>
          </p:nvSpPr>
          <p:spPr>
            <a:xfrm>
              <a:off x="0" y="0"/>
              <a:ext cx="10680065" cy="4610481"/>
            </a:xfrm>
            <a:custGeom>
              <a:avLst/>
              <a:gdLst/>
              <a:ahLst/>
              <a:cxnLst/>
              <a:rect l="l" t="t" r="r" b="b"/>
              <a:pathLst>
                <a:path w="10680065" h="4610481">
                  <a:moveTo>
                    <a:pt x="0" y="243840"/>
                  </a:moveTo>
                  <a:cubicBezTo>
                    <a:pt x="0" y="109220"/>
                    <a:pt x="109220" y="0"/>
                    <a:pt x="243840" y="0"/>
                  </a:cubicBezTo>
                  <a:lnTo>
                    <a:pt x="10436225" y="0"/>
                  </a:lnTo>
                  <a:cubicBezTo>
                    <a:pt x="10570845" y="0"/>
                    <a:pt x="10680065" y="109220"/>
                    <a:pt x="10680065" y="243840"/>
                  </a:cubicBezTo>
                  <a:lnTo>
                    <a:pt x="10680065" y="4366641"/>
                  </a:lnTo>
                  <a:cubicBezTo>
                    <a:pt x="10680065" y="4501261"/>
                    <a:pt x="10570845" y="4610481"/>
                    <a:pt x="10436225" y="4610481"/>
                  </a:cubicBezTo>
                  <a:lnTo>
                    <a:pt x="243840" y="4610481"/>
                  </a:lnTo>
                  <a:cubicBezTo>
                    <a:pt x="109220" y="4610481"/>
                    <a:pt x="0" y="4501261"/>
                    <a:pt x="0" y="4366641"/>
                  </a:cubicBezTo>
                  <a:close/>
                </a:path>
              </a:pathLst>
            </a:custGeom>
            <a:solidFill>
              <a:srgbClr val="FFFFFF"/>
            </a:solidFill>
          </p:spPr>
          <p:txBody>
            <a:bodyPr/>
            <a:lstStyle/>
            <a:p>
              <a:endParaRPr lang="en-IN"/>
            </a:p>
          </p:txBody>
        </p:sp>
      </p:grpSp>
      <p:grpSp>
        <p:nvGrpSpPr>
          <p:cNvPr id="35" name="Group 35"/>
          <p:cNvGrpSpPr/>
          <p:nvPr/>
        </p:nvGrpSpPr>
        <p:grpSpPr>
          <a:xfrm>
            <a:off x="9285685" y="5672286"/>
            <a:ext cx="8010079" cy="152400"/>
            <a:chOff x="0" y="0"/>
            <a:chExt cx="10680105" cy="203200"/>
          </a:xfrm>
        </p:grpSpPr>
        <p:sp>
          <p:nvSpPr>
            <p:cNvPr id="36" name="Freeform 36"/>
            <p:cNvSpPr/>
            <p:nvPr/>
          </p:nvSpPr>
          <p:spPr>
            <a:xfrm>
              <a:off x="0" y="0"/>
              <a:ext cx="10680065" cy="203200"/>
            </a:xfrm>
            <a:custGeom>
              <a:avLst/>
              <a:gdLst/>
              <a:ahLst/>
              <a:cxnLst/>
              <a:rect l="l" t="t" r="r" b="b"/>
              <a:pathLst>
                <a:path w="10680065" h="203200">
                  <a:moveTo>
                    <a:pt x="0" y="101600"/>
                  </a:moveTo>
                  <a:cubicBezTo>
                    <a:pt x="0" y="45466"/>
                    <a:pt x="45466" y="0"/>
                    <a:pt x="101600" y="0"/>
                  </a:cubicBezTo>
                  <a:lnTo>
                    <a:pt x="10578465" y="0"/>
                  </a:lnTo>
                  <a:cubicBezTo>
                    <a:pt x="10634599" y="0"/>
                    <a:pt x="10680065" y="45466"/>
                    <a:pt x="10680065" y="101600"/>
                  </a:cubicBezTo>
                  <a:cubicBezTo>
                    <a:pt x="10680065" y="157734"/>
                    <a:pt x="10634599" y="203200"/>
                    <a:pt x="10578465" y="203200"/>
                  </a:cubicBezTo>
                  <a:lnTo>
                    <a:pt x="101600" y="203200"/>
                  </a:lnTo>
                  <a:cubicBezTo>
                    <a:pt x="45466" y="203200"/>
                    <a:pt x="0" y="157734"/>
                    <a:pt x="0" y="101600"/>
                  </a:cubicBezTo>
                  <a:close/>
                </a:path>
              </a:pathLst>
            </a:custGeom>
            <a:solidFill>
              <a:srgbClr val="4950BC"/>
            </a:solidFill>
          </p:spPr>
          <p:txBody>
            <a:bodyPr/>
            <a:lstStyle/>
            <a:p>
              <a:endParaRPr lang="en-IN"/>
            </a:p>
          </p:txBody>
        </p:sp>
      </p:grpSp>
      <p:grpSp>
        <p:nvGrpSpPr>
          <p:cNvPr id="37" name="Group 37"/>
          <p:cNvGrpSpPr/>
          <p:nvPr/>
        </p:nvGrpSpPr>
        <p:grpSpPr>
          <a:xfrm>
            <a:off x="12865372" y="5285185"/>
            <a:ext cx="850553" cy="850552"/>
            <a:chOff x="0" y="0"/>
            <a:chExt cx="1134070" cy="1134070"/>
          </a:xfrm>
        </p:grpSpPr>
        <p:sp>
          <p:nvSpPr>
            <p:cNvPr id="38" name="Freeform 38"/>
            <p:cNvSpPr/>
            <p:nvPr/>
          </p:nvSpPr>
          <p:spPr>
            <a:xfrm>
              <a:off x="0" y="0"/>
              <a:ext cx="1134110" cy="1134110"/>
            </a:xfrm>
            <a:custGeom>
              <a:avLst/>
              <a:gdLst/>
              <a:ahLst/>
              <a:cxnLst/>
              <a:rect l="l" t="t" r="r" b="b"/>
              <a:pathLst>
                <a:path w="1134110" h="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4950BC"/>
            </a:solidFill>
          </p:spPr>
          <p:txBody>
            <a:bodyPr/>
            <a:lstStyle/>
            <a:p>
              <a:endParaRPr lang="en-IN"/>
            </a:p>
          </p:txBody>
        </p:sp>
      </p:grpSp>
      <p:sp>
        <p:nvSpPr>
          <p:cNvPr id="39" name="TextBox 39"/>
          <p:cNvSpPr txBox="1"/>
          <p:nvPr/>
        </p:nvSpPr>
        <p:spPr>
          <a:xfrm>
            <a:off x="13120464" y="5393085"/>
            <a:ext cx="340221" cy="529978"/>
          </a:xfrm>
          <a:prstGeom prst="rect">
            <a:avLst/>
          </a:prstGeom>
        </p:spPr>
        <p:txBody>
          <a:bodyPr lIns="0" tIns="0" rIns="0" bIns="0" rtlCol="0" anchor="t">
            <a:spAutoFit/>
          </a:bodyPr>
          <a:lstStyle/>
          <a:p>
            <a:pPr algn="l">
              <a:lnSpc>
                <a:spcPts val="4250"/>
              </a:lnSpc>
            </a:pPr>
            <a:r>
              <a:rPr lang="en-US" sz="2625" b="1">
                <a:solidFill>
                  <a:srgbClr val="FFFFFF"/>
                </a:solidFill>
                <a:latin typeface="Inter Bold"/>
                <a:ea typeface="Inter Bold"/>
                <a:cs typeface="Inter Bold"/>
                <a:sym typeface="Inter Bold"/>
              </a:rPr>
              <a:t>4</a:t>
            </a:r>
          </a:p>
        </p:txBody>
      </p:sp>
      <p:sp>
        <p:nvSpPr>
          <p:cNvPr id="40" name="TextBox 40"/>
          <p:cNvSpPr txBox="1"/>
          <p:nvPr/>
        </p:nvSpPr>
        <p:spPr>
          <a:xfrm>
            <a:off x="9607302" y="6400056"/>
            <a:ext cx="4959251" cy="461962"/>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Improved Citizen Experience</a:t>
            </a:r>
          </a:p>
        </p:txBody>
      </p:sp>
      <p:sp>
        <p:nvSpPr>
          <p:cNvPr id="41" name="TextBox 41"/>
          <p:cNvSpPr txBox="1"/>
          <p:nvPr/>
        </p:nvSpPr>
        <p:spPr>
          <a:xfrm>
            <a:off x="9607302" y="6946404"/>
            <a:ext cx="7366844" cy="1446610"/>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Citizens benefit from faster, more reliable, and transparent services, leading to greater satisfaction and confidence in public administration.</a:t>
            </a:r>
          </a:p>
        </p:txBody>
      </p:sp>
      <p:sp>
        <p:nvSpPr>
          <p:cNvPr id="43" name="TextBox 42">
            <a:extLst>
              <a:ext uri="{FF2B5EF4-FFF2-40B4-BE49-F238E27FC236}">
                <a16:creationId xmlns:a16="http://schemas.microsoft.com/office/drawing/2014/main" id="{32F0B9C2-D8DB-6CED-D27B-69B2FE605EA5}"/>
              </a:ext>
            </a:extLst>
          </p:cNvPr>
          <p:cNvSpPr txBox="1"/>
          <p:nvPr/>
        </p:nvSpPr>
        <p:spPr>
          <a:xfrm>
            <a:off x="538316" y="148275"/>
            <a:ext cx="9073902" cy="765787"/>
          </a:xfrm>
          <a:prstGeom prst="rect">
            <a:avLst/>
          </a:prstGeom>
          <a:noFill/>
        </p:spPr>
        <p:txBody>
          <a:bodyPr wrap="square" rtlCol="0">
            <a:spAutoFit/>
          </a:bodyPr>
          <a:lstStyle/>
          <a:p>
            <a:pPr>
              <a:lnSpc>
                <a:spcPts val="5624"/>
              </a:lnSpc>
            </a:pPr>
            <a:r>
              <a:rPr lang="en-US" sz="4500" b="1" dirty="0">
                <a:solidFill>
                  <a:srgbClr val="000000"/>
                </a:solidFill>
                <a:latin typeface="Inter Bold"/>
                <a:ea typeface="Inter Bold"/>
              </a:rPr>
              <a:t>Objectives</a:t>
            </a:r>
            <a:endParaRPr lang="en-US" sz="4500" dirty="0">
              <a:solidFill>
                <a:srgbClr val="000000"/>
              </a:solid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sp>
        <p:nvSpPr>
          <p:cNvPr id="6" name="TextBox 6"/>
          <p:cNvSpPr txBox="1"/>
          <p:nvPr/>
        </p:nvSpPr>
        <p:spPr>
          <a:xfrm>
            <a:off x="1019277" y="613672"/>
            <a:ext cx="12050762" cy="737295"/>
          </a:xfrm>
          <a:prstGeom prst="rect">
            <a:avLst/>
          </a:prstGeom>
        </p:spPr>
        <p:txBody>
          <a:bodyPr lIns="0" tIns="0" rIns="0" bIns="0" rtlCol="0" anchor="t">
            <a:spAutoFit/>
          </a:bodyPr>
          <a:lstStyle/>
          <a:p>
            <a:pPr algn="l">
              <a:lnSpc>
                <a:spcPts val="5562"/>
              </a:lnSpc>
            </a:pPr>
            <a:r>
              <a:rPr lang="en-US" sz="4437" b="1" dirty="0">
                <a:solidFill>
                  <a:srgbClr val="000000"/>
                </a:solidFill>
                <a:latin typeface="Inter Bold"/>
                <a:ea typeface="Inter Bold"/>
                <a:cs typeface="Inter Bold"/>
                <a:sym typeface="Inter Bold"/>
              </a:rPr>
              <a:t>Core Components: The Engine of Efficiency</a:t>
            </a:r>
          </a:p>
        </p:txBody>
      </p:sp>
      <p:grpSp>
        <p:nvGrpSpPr>
          <p:cNvPr id="7" name="Group 7"/>
          <p:cNvGrpSpPr>
            <a:grpSpLocks noChangeAspect="1"/>
          </p:cNvGrpSpPr>
          <p:nvPr/>
        </p:nvGrpSpPr>
        <p:grpSpPr>
          <a:xfrm>
            <a:off x="992238" y="2902000"/>
            <a:ext cx="708720" cy="708720"/>
            <a:chOff x="0" y="0"/>
            <a:chExt cx="944960" cy="944960"/>
          </a:xfrm>
        </p:grpSpPr>
        <p:sp>
          <p:nvSpPr>
            <p:cNvPr id="8" name="Freeform 8" descr="preencoded.png"/>
            <p:cNvSpPr/>
            <p:nvPr/>
          </p:nvSpPr>
          <p:spPr>
            <a:xfrm>
              <a:off x="0" y="0"/>
              <a:ext cx="945007" cy="945007"/>
            </a:xfrm>
            <a:custGeom>
              <a:avLst/>
              <a:gdLst/>
              <a:ahLst/>
              <a:cxnLst/>
              <a:rect l="l" t="t" r="r" b="b"/>
              <a:pathLst>
                <a:path w="945007" h="945007">
                  <a:moveTo>
                    <a:pt x="0" y="0"/>
                  </a:moveTo>
                  <a:lnTo>
                    <a:pt x="945007" y="0"/>
                  </a:lnTo>
                  <a:lnTo>
                    <a:pt x="945007" y="945007"/>
                  </a:lnTo>
                  <a:lnTo>
                    <a:pt x="0" y="945007"/>
                  </a:lnTo>
                  <a:lnTo>
                    <a:pt x="0" y="0"/>
                  </a:lnTo>
                  <a:close/>
                </a:path>
              </a:pathLst>
            </a:custGeom>
            <a:blipFill>
              <a:blip r:embed="rId3"/>
              <a:stretch>
                <a:fillRect r="4" b="4"/>
              </a:stretch>
            </a:blipFill>
          </p:spPr>
          <p:txBody>
            <a:bodyPr/>
            <a:lstStyle/>
            <a:p>
              <a:endParaRPr lang="en-IN"/>
            </a:p>
          </p:txBody>
        </p:sp>
      </p:grpSp>
      <p:sp>
        <p:nvSpPr>
          <p:cNvPr id="9" name="TextBox 9"/>
          <p:cNvSpPr txBox="1"/>
          <p:nvPr/>
        </p:nvSpPr>
        <p:spPr>
          <a:xfrm>
            <a:off x="2055316" y="3051274"/>
            <a:ext cx="4081165"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LLM-Powered Chatbots</a:t>
            </a:r>
          </a:p>
        </p:txBody>
      </p:sp>
      <p:sp>
        <p:nvSpPr>
          <p:cNvPr id="10" name="TextBox 10"/>
          <p:cNvSpPr txBox="1"/>
          <p:nvPr/>
        </p:nvSpPr>
        <p:spPr>
          <a:xfrm>
            <a:off x="2055316" y="3597623"/>
            <a:ext cx="6911429" cy="1446610"/>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Intelligent chatbots provide instant support and guidance to citizens and agents, resolving queries efficiently and enhancing user experience.</a:t>
            </a:r>
          </a:p>
        </p:txBody>
      </p:sp>
      <p:grpSp>
        <p:nvGrpSpPr>
          <p:cNvPr id="11" name="Group 11"/>
          <p:cNvGrpSpPr>
            <a:grpSpLocks noChangeAspect="1"/>
          </p:cNvGrpSpPr>
          <p:nvPr/>
        </p:nvGrpSpPr>
        <p:grpSpPr>
          <a:xfrm>
            <a:off x="9321105" y="2902000"/>
            <a:ext cx="708720" cy="708720"/>
            <a:chOff x="0" y="0"/>
            <a:chExt cx="944960" cy="944960"/>
          </a:xfrm>
        </p:grpSpPr>
        <p:sp>
          <p:nvSpPr>
            <p:cNvPr id="12" name="Freeform 12" descr="preencoded.png"/>
            <p:cNvSpPr/>
            <p:nvPr/>
          </p:nvSpPr>
          <p:spPr>
            <a:xfrm>
              <a:off x="0" y="0"/>
              <a:ext cx="945007" cy="945007"/>
            </a:xfrm>
            <a:custGeom>
              <a:avLst/>
              <a:gdLst/>
              <a:ahLst/>
              <a:cxnLst/>
              <a:rect l="l" t="t" r="r" b="b"/>
              <a:pathLst>
                <a:path w="945007" h="945007">
                  <a:moveTo>
                    <a:pt x="0" y="0"/>
                  </a:moveTo>
                  <a:lnTo>
                    <a:pt x="945007" y="0"/>
                  </a:lnTo>
                  <a:lnTo>
                    <a:pt x="945007" y="945007"/>
                  </a:lnTo>
                  <a:lnTo>
                    <a:pt x="0" y="945007"/>
                  </a:lnTo>
                  <a:lnTo>
                    <a:pt x="0" y="0"/>
                  </a:lnTo>
                  <a:close/>
                </a:path>
              </a:pathLst>
            </a:custGeom>
            <a:blipFill>
              <a:blip r:embed="rId4"/>
              <a:stretch>
                <a:fillRect r="4" b="4"/>
              </a:stretch>
            </a:blipFill>
          </p:spPr>
          <p:txBody>
            <a:bodyPr/>
            <a:lstStyle/>
            <a:p>
              <a:endParaRPr lang="en-IN"/>
            </a:p>
          </p:txBody>
        </p:sp>
      </p:grpSp>
      <p:sp>
        <p:nvSpPr>
          <p:cNvPr id="13" name="TextBox 13"/>
          <p:cNvSpPr txBox="1"/>
          <p:nvPr/>
        </p:nvSpPr>
        <p:spPr>
          <a:xfrm>
            <a:off x="10384185" y="3051274"/>
            <a:ext cx="4584204"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ML-Based Fraud Detection</a:t>
            </a:r>
          </a:p>
        </p:txBody>
      </p:sp>
      <p:sp>
        <p:nvSpPr>
          <p:cNvPr id="14" name="TextBox 14"/>
          <p:cNvSpPr txBox="1"/>
          <p:nvPr/>
        </p:nvSpPr>
        <p:spPr>
          <a:xfrm>
            <a:off x="10384185" y="3597623"/>
            <a:ext cx="6911579" cy="1900237"/>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Machine learning algorithms continuously analyze transaction data to identify and flag suspicious activities, safeguarding against fraudulent practices.</a:t>
            </a:r>
          </a:p>
        </p:txBody>
      </p:sp>
      <p:grpSp>
        <p:nvGrpSpPr>
          <p:cNvPr id="15" name="Group 15"/>
          <p:cNvGrpSpPr>
            <a:grpSpLocks noChangeAspect="1"/>
          </p:cNvGrpSpPr>
          <p:nvPr/>
        </p:nvGrpSpPr>
        <p:grpSpPr>
          <a:xfrm>
            <a:off x="992238" y="6064895"/>
            <a:ext cx="708720" cy="708720"/>
            <a:chOff x="0" y="0"/>
            <a:chExt cx="944960" cy="944960"/>
          </a:xfrm>
        </p:grpSpPr>
        <p:sp>
          <p:nvSpPr>
            <p:cNvPr id="16" name="Freeform 16" descr="preencoded.png"/>
            <p:cNvSpPr/>
            <p:nvPr/>
          </p:nvSpPr>
          <p:spPr>
            <a:xfrm>
              <a:off x="0" y="0"/>
              <a:ext cx="945007" cy="945007"/>
            </a:xfrm>
            <a:custGeom>
              <a:avLst/>
              <a:gdLst/>
              <a:ahLst/>
              <a:cxnLst/>
              <a:rect l="l" t="t" r="r" b="b"/>
              <a:pathLst>
                <a:path w="945007" h="945007">
                  <a:moveTo>
                    <a:pt x="0" y="0"/>
                  </a:moveTo>
                  <a:lnTo>
                    <a:pt x="945007" y="0"/>
                  </a:lnTo>
                  <a:lnTo>
                    <a:pt x="945007" y="945007"/>
                  </a:lnTo>
                  <a:lnTo>
                    <a:pt x="0" y="945007"/>
                  </a:lnTo>
                  <a:lnTo>
                    <a:pt x="0" y="0"/>
                  </a:lnTo>
                  <a:close/>
                </a:path>
              </a:pathLst>
            </a:custGeom>
            <a:blipFill>
              <a:blip r:embed="rId5"/>
              <a:stretch>
                <a:fillRect r="4" b="4"/>
              </a:stretch>
            </a:blipFill>
          </p:spPr>
          <p:txBody>
            <a:bodyPr/>
            <a:lstStyle/>
            <a:p>
              <a:endParaRPr lang="en-IN"/>
            </a:p>
          </p:txBody>
        </p:sp>
      </p:grpSp>
      <p:sp>
        <p:nvSpPr>
          <p:cNvPr id="17" name="TextBox 17"/>
          <p:cNvSpPr txBox="1"/>
          <p:nvPr/>
        </p:nvSpPr>
        <p:spPr>
          <a:xfrm>
            <a:off x="2055316" y="6214170"/>
            <a:ext cx="5239345"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OCR for Document Processing</a:t>
            </a:r>
          </a:p>
        </p:txBody>
      </p:sp>
      <p:sp>
        <p:nvSpPr>
          <p:cNvPr id="18" name="TextBox 18"/>
          <p:cNvSpPr txBox="1"/>
          <p:nvPr/>
        </p:nvSpPr>
        <p:spPr>
          <a:xfrm>
            <a:off x="2055316" y="6760517"/>
            <a:ext cx="6911429" cy="1900237"/>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Optical Character Recognition automates the extraction of information from documents, drastically reducing data entry errors and processing times.</a:t>
            </a:r>
          </a:p>
        </p:txBody>
      </p:sp>
      <p:grpSp>
        <p:nvGrpSpPr>
          <p:cNvPr id="19" name="Group 19"/>
          <p:cNvGrpSpPr>
            <a:grpSpLocks noChangeAspect="1"/>
          </p:cNvGrpSpPr>
          <p:nvPr/>
        </p:nvGrpSpPr>
        <p:grpSpPr>
          <a:xfrm>
            <a:off x="9321105" y="6064895"/>
            <a:ext cx="708720" cy="708720"/>
            <a:chOff x="0" y="0"/>
            <a:chExt cx="944960" cy="944960"/>
          </a:xfrm>
        </p:grpSpPr>
        <p:sp>
          <p:nvSpPr>
            <p:cNvPr id="20" name="Freeform 20" descr="preencoded.png"/>
            <p:cNvSpPr/>
            <p:nvPr/>
          </p:nvSpPr>
          <p:spPr>
            <a:xfrm>
              <a:off x="0" y="0"/>
              <a:ext cx="945007" cy="945007"/>
            </a:xfrm>
            <a:custGeom>
              <a:avLst/>
              <a:gdLst/>
              <a:ahLst/>
              <a:cxnLst/>
              <a:rect l="l" t="t" r="r" b="b"/>
              <a:pathLst>
                <a:path w="945007" h="945007">
                  <a:moveTo>
                    <a:pt x="0" y="0"/>
                  </a:moveTo>
                  <a:lnTo>
                    <a:pt x="945007" y="0"/>
                  </a:lnTo>
                  <a:lnTo>
                    <a:pt x="945007" y="945007"/>
                  </a:lnTo>
                  <a:lnTo>
                    <a:pt x="0" y="945007"/>
                  </a:lnTo>
                  <a:lnTo>
                    <a:pt x="0" y="0"/>
                  </a:lnTo>
                  <a:close/>
                </a:path>
              </a:pathLst>
            </a:custGeom>
            <a:blipFill>
              <a:blip r:embed="rId6"/>
              <a:stretch>
                <a:fillRect r="4" b="4"/>
              </a:stretch>
            </a:blipFill>
          </p:spPr>
          <p:txBody>
            <a:bodyPr/>
            <a:lstStyle/>
            <a:p>
              <a:endParaRPr lang="en-IN"/>
            </a:p>
          </p:txBody>
        </p:sp>
      </p:grpSp>
      <p:sp>
        <p:nvSpPr>
          <p:cNvPr id="21" name="TextBox 21"/>
          <p:cNvSpPr txBox="1"/>
          <p:nvPr/>
        </p:nvSpPr>
        <p:spPr>
          <a:xfrm>
            <a:off x="10384185" y="6214170"/>
            <a:ext cx="3544044" cy="409920"/>
          </a:xfrm>
          <a:prstGeom prst="rect">
            <a:avLst/>
          </a:prstGeom>
        </p:spPr>
        <p:txBody>
          <a:bodyPr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Dynamic Ratings</a:t>
            </a:r>
          </a:p>
        </p:txBody>
      </p:sp>
      <p:sp>
        <p:nvSpPr>
          <p:cNvPr id="22" name="TextBox 22"/>
          <p:cNvSpPr txBox="1"/>
          <p:nvPr/>
        </p:nvSpPr>
        <p:spPr>
          <a:xfrm>
            <a:off x="10384185" y="6760517"/>
            <a:ext cx="6911579" cy="1785553"/>
          </a:xfrm>
          <a:prstGeom prst="rect">
            <a:avLst/>
          </a:prstGeom>
        </p:spPr>
        <p:txBody>
          <a:bodyPr lIns="0" tIns="0" rIns="0" bIns="0" rtlCol="0" anchor="t">
            <a:spAutoFit/>
          </a:bodyPr>
          <a:lstStyle/>
          <a:p>
            <a:pPr>
              <a:lnSpc>
                <a:spcPts val="3562"/>
              </a:lnSpc>
            </a:pPr>
            <a:r>
              <a:rPr lang="en-IN" sz="2190" dirty="0">
                <a:latin typeface="Inter" panose="020B0604020202020204" charset="0"/>
                <a:ea typeface="Inter" panose="020B0604020202020204" charset="0"/>
              </a:rPr>
              <a:t>The system will regulate brokers through a portal where only registered agents are allowed. Brokers must initiate and close jobs with citizen OTPs, ensuring accountability and performance tracking</a:t>
            </a:r>
            <a:endParaRPr lang="en-US" sz="2190" dirty="0">
              <a:solidFill>
                <a:srgbClr val="272525"/>
              </a:solidFill>
              <a:latin typeface="Inter" panose="020B0604020202020204" charset="0"/>
              <a:ea typeface="Inter" panose="020B0604020202020204" charset="0"/>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8">
            <a:extLst>
              <a:ext uri="{FF2B5EF4-FFF2-40B4-BE49-F238E27FC236}">
                <a16:creationId xmlns:a16="http://schemas.microsoft.com/office/drawing/2014/main" id="{5E32D47B-EC35-931A-96C3-7838B234461F}"/>
              </a:ext>
            </a:extLst>
          </p:cNvPr>
          <p:cNvSpPr/>
          <p:nvPr/>
        </p:nvSpPr>
        <p:spPr>
          <a:xfrm>
            <a:off x="725040" y="623880"/>
            <a:ext cx="15075720" cy="654025"/>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defTabSz="914400">
              <a:lnSpc>
                <a:spcPts val="5063"/>
              </a:lnSpc>
            </a:pPr>
            <a:r>
              <a:rPr lang="en-US" sz="4640" b="1" u="none" strike="noStrike" dirty="0">
                <a:solidFill>
                  <a:srgbClr val="000000"/>
                </a:solidFill>
                <a:effectLst/>
                <a:uFillTx/>
                <a:latin typeface="Inter Bold"/>
                <a:ea typeface="Inter Bold"/>
              </a:rPr>
              <a:t>Workflow Methodology</a:t>
            </a:r>
            <a:endParaRPr lang="en-US" sz="4640" b="0" u="none" strike="noStrike" dirty="0">
              <a:solidFill>
                <a:srgbClr val="000000"/>
              </a:solidFill>
              <a:effectLst/>
              <a:uFillTx/>
              <a:latin typeface="Arial"/>
            </a:endParaRPr>
          </a:p>
        </p:txBody>
      </p:sp>
      <p:pic>
        <p:nvPicPr>
          <p:cNvPr id="5" name="Picture 4" descr="A diagram of a flowchart&#10;&#10;AI-generated content may be incorrect.">
            <a:extLst>
              <a:ext uri="{FF2B5EF4-FFF2-40B4-BE49-F238E27FC236}">
                <a16:creationId xmlns:a16="http://schemas.microsoft.com/office/drawing/2014/main" id="{397FCDBE-5392-94E9-B688-8E6BFE28B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01" y="0"/>
            <a:ext cx="18284304" cy="10287000"/>
          </a:xfrm>
          <a:prstGeom prst="rect">
            <a:avLst/>
          </a:prstGeom>
        </p:spPr>
      </p:pic>
    </p:spTree>
    <p:extLst>
      <p:ext uri="{BB962C8B-B14F-4D97-AF65-F5344CB8AC3E}">
        <p14:creationId xmlns:p14="http://schemas.microsoft.com/office/powerpoint/2010/main" val="28122374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sp>
        <p:nvSpPr>
          <p:cNvPr id="6" name="TextBox 6"/>
          <p:cNvSpPr txBox="1"/>
          <p:nvPr/>
        </p:nvSpPr>
        <p:spPr>
          <a:xfrm>
            <a:off x="986376" y="824209"/>
            <a:ext cx="14329824" cy="672428"/>
          </a:xfrm>
          <a:prstGeom prst="rect">
            <a:avLst/>
          </a:prstGeom>
        </p:spPr>
        <p:txBody>
          <a:bodyPr wrap="square" lIns="0" tIns="0" rIns="0" bIns="0" rtlCol="0" anchor="t">
            <a:spAutoFit/>
          </a:bodyPr>
          <a:lstStyle/>
          <a:p>
            <a:pPr algn="l">
              <a:lnSpc>
                <a:spcPts val="5562"/>
              </a:lnSpc>
            </a:pPr>
            <a:r>
              <a:rPr lang="en-US" sz="4437" b="1" dirty="0">
                <a:solidFill>
                  <a:srgbClr val="000000"/>
                </a:solidFill>
                <a:latin typeface="Inter Bold"/>
                <a:ea typeface="Inter Bold"/>
                <a:cs typeface="Inter Bold"/>
                <a:sym typeface="Inter Bold"/>
              </a:rPr>
              <a:t>Impact on Stakeholders</a:t>
            </a:r>
          </a:p>
        </p:txBody>
      </p:sp>
      <p:sp>
        <p:nvSpPr>
          <p:cNvPr id="7" name="TextBox 7"/>
          <p:cNvSpPr txBox="1"/>
          <p:nvPr/>
        </p:nvSpPr>
        <p:spPr>
          <a:xfrm>
            <a:off x="1345275" y="2559557"/>
            <a:ext cx="3544044" cy="461962"/>
          </a:xfrm>
          <a:prstGeom prst="rect">
            <a:avLst/>
          </a:prstGeom>
        </p:spPr>
        <p:txBody>
          <a:bodyPr lIns="0" tIns="0" rIns="0" bIns="0" rtlCol="0" anchor="t">
            <a:spAutoFit/>
          </a:bodyPr>
          <a:lstStyle/>
          <a:p>
            <a:pPr algn="l">
              <a:lnSpc>
                <a:spcPts val="3437"/>
              </a:lnSpc>
            </a:pPr>
            <a:r>
              <a:rPr lang="en-US" sz="2750" b="1" dirty="0">
                <a:solidFill>
                  <a:srgbClr val="000000"/>
                </a:solidFill>
                <a:latin typeface="Inter Bold"/>
                <a:ea typeface="Inter Bold"/>
                <a:cs typeface="Inter Bold"/>
                <a:sym typeface="Inter Bold"/>
              </a:rPr>
              <a:t>For Citizens</a:t>
            </a:r>
          </a:p>
        </p:txBody>
      </p:sp>
      <p:sp>
        <p:nvSpPr>
          <p:cNvPr id="8" name="TextBox 8"/>
          <p:cNvSpPr txBox="1"/>
          <p:nvPr/>
        </p:nvSpPr>
        <p:spPr>
          <a:xfrm>
            <a:off x="974653" y="3495480"/>
            <a:ext cx="7805886" cy="1797223"/>
          </a:xfrm>
          <a:prstGeom prst="rect">
            <a:avLst/>
          </a:prstGeom>
        </p:spPr>
        <p:txBody>
          <a:bodyPr lIns="0" tIns="0" rIns="0" bIns="0" rtlCol="0" anchor="t">
            <a:spAutoFit/>
          </a:bodyPr>
          <a:lstStyle/>
          <a:p>
            <a:pPr marL="329902" lvl="1" indent="-164951" algn="l">
              <a:lnSpc>
                <a:spcPts val="3562"/>
              </a:lnSpc>
              <a:buFont typeface="Arial"/>
              <a:buChar char="•"/>
            </a:pPr>
            <a:r>
              <a:rPr lang="en-US" sz="2190" dirty="0">
                <a:solidFill>
                  <a:srgbClr val="272525"/>
                </a:solidFill>
                <a:latin typeface="Inter "/>
                <a:ea typeface="Inter"/>
                <a:cs typeface="Inter"/>
                <a:sym typeface="Inter"/>
              </a:rPr>
              <a:t>Faster turnaround times for vehicle documentation.</a:t>
            </a:r>
          </a:p>
          <a:p>
            <a:pPr marL="329902" lvl="1" indent="-164951">
              <a:lnSpc>
                <a:spcPts val="3562"/>
              </a:lnSpc>
              <a:buFont typeface="Arial"/>
              <a:buChar char="•"/>
            </a:pPr>
            <a:r>
              <a:rPr lang="en-US" sz="2190" dirty="0">
                <a:solidFill>
                  <a:srgbClr val="272525"/>
                </a:solidFill>
                <a:latin typeface="Inter "/>
                <a:ea typeface="Inter"/>
                <a:cs typeface="Inter"/>
                <a:sym typeface="Inter"/>
              </a:rPr>
              <a:t>Reduced bureaucratic hurdles and paperwork.</a:t>
            </a:r>
          </a:p>
          <a:p>
            <a:pPr marL="329902" lvl="1" indent="-164951">
              <a:lnSpc>
                <a:spcPts val="3562"/>
              </a:lnSpc>
              <a:buFont typeface="Arial"/>
              <a:buChar char="•"/>
            </a:pPr>
            <a:r>
              <a:rPr lang="en-US" sz="2190" dirty="0">
                <a:latin typeface="Inter "/>
              </a:rPr>
              <a:t>Increased trust due to transparent processes</a:t>
            </a:r>
          </a:p>
          <a:p>
            <a:pPr marL="329902" lvl="1" indent="-164951">
              <a:lnSpc>
                <a:spcPts val="3562"/>
              </a:lnSpc>
              <a:buFont typeface="Arial"/>
              <a:buChar char="•"/>
            </a:pPr>
            <a:r>
              <a:rPr lang="en-US" sz="2190" dirty="0">
                <a:latin typeface="Inter "/>
              </a:rPr>
              <a:t>Accessible and responsive support through AI chatbots</a:t>
            </a:r>
            <a:endParaRPr lang="en-US" sz="2190" dirty="0">
              <a:solidFill>
                <a:srgbClr val="272525"/>
              </a:solidFill>
              <a:latin typeface="Inter "/>
              <a:ea typeface="Inter"/>
              <a:cs typeface="Inter"/>
              <a:sym typeface="Inter"/>
            </a:endParaRPr>
          </a:p>
        </p:txBody>
      </p:sp>
      <p:sp>
        <p:nvSpPr>
          <p:cNvPr id="12" name="TextBox 12"/>
          <p:cNvSpPr txBox="1"/>
          <p:nvPr/>
        </p:nvSpPr>
        <p:spPr>
          <a:xfrm>
            <a:off x="9677400" y="2559557"/>
            <a:ext cx="4497884" cy="461962"/>
          </a:xfrm>
          <a:prstGeom prst="rect">
            <a:avLst/>
          </a:prstGeom>
        </p:spPr>
        <p:txBody>
          <a:bodyPr lIns="0" tIns="0" rIns="0" bIns="0" rtlCol="0" anchor="t">
            <a:spAutoFit/>
          </a:bodyPr>
          <a:lstStyle/>
          <a:p>
            <a:pPr algn="l">
              <a:lnSpc>
                <a:spcPts val="3437"/>
              </a:lnSpc>
            </a:pPr>
            <a:r>
              <a:rPr lang="en-US" sz="2750" b="1" dirty="0">
                <a:solidFill>
                  <a:srgbClr val="000000"/>
                </a:solidFill>
                <a:latin typeface="Inter Bold"/>
                <a:ea typeface="Inter Bold"/>
                <a:cs typeface="Inter Bold"/>
                <a:sym typeface="Inter Bold"/>
              </a:rPr>
              <a:t>For Government Agencies</a:t>
            </a:r>
          </a:p>
        </p:txBody>
      </p:sp>
      <p:sp>
        <p:nvSpPr>
          <p:cNvPr id="13" name="TextBox 13"/>
          <p:cNvSpPr txBox="1"/>
          <p:nvPr/>
        </p:nvSpPr>
        <p:spPr>
          <a:xfrm>
            <a:off x="9499401" y="3492053"/>
            <a:ext cx="7805886" cy="2258888"/>
          </a:xfrm>
          <a:prstGeom prst="rect">
            <a:avLst/>
          </a:prstGeom>
        </p:spPr>
        <p:txBody>
          <a:bodyPr lIns="0" tIns="0" rIns="0" bIns="0" rtlCol="0" anchor="t">
            <a:spAutoFit/>
          </a:bodyPr>
          <a:lstStyle/>
          <a:p>
            <a:pPr marL="329902" lvl="1" indent="-164951" algn="l">
              <a:lnSpc>
                <a:spcPts val="3562"/>
              </a:lnSpc>
              <a:buFont typeface="Arial"/>
              <a:buChar char="•"/>
            </a:pPr>
            <a:r>
              <a:rPr lang="en-US" sz="2190" dirty="0">
                <a:solidFill>
                  <a:srgbClr val="272525"/>
                </a:solidFill>
                <a:latin typeface="Inter "/>
                <a:ea typeface="Inter"/>
                <a:cs typeface="Inter"/>
                <a:sym typeface="Inter"/>
              </a:rPr>
              <a:t>Significant reduction in administrative overhead.</a:t>
            </a:r>
          </a:p>
          <a:p>
            <a:pPr marL="329902" lvl="1" indent="-164951">
              <a:lnSpc>
                <a:spcPts val="3562"/>
              </a:lnSpc>
              <a:buFont typeface="Arial"/>
              <a:buChar char="•"/>
            </a:pPr>
            <a:r>
              <a:rPr lang="en-US" sz="2190" dirty="0">
                <a:latin typeface="Inter "/>
              </a:rPr>
              <a:t>Enhanced data accuracy and security.</a:t>
            </a:r>
            <a:endParaRPr lang="en-IN" sz="2190" dirty="0">
              <a:latin typeface="Inter "/>
            </a:endParaRPr>
          </a:p>
          <a:p>
            <a:pPr marL="329902" lvl="1" indent="-164951">
              <a:lnSpc>
                <a:spcPts val="3562"/>
              </a:lnSpc>
              <a:buFont typeface="Arial"/>
              <a:buChar char="•"/>
            </a:pPr>
            <a:r>
              <a:rPr lang="en-US" sz="2190" dirty="0">
                <a:latin typeface="Inter "/>
              </a:rPr>
              <a:t>Improved regulatory compliance and fraud prevention.</a:t>
            </a:r>
            <a:endParaRPr lang="en-IN" sz="2190" dirty="0">
              <a:latin typeface="Inter "/>
            </a:endParaRPr>
          </a:p>
          <a:p>
            <a:pPr marL="329902" lvl="1" indent="-164951">
              <a:lnSpc>
                <a:spcPts val="3562"/>
              </a:lnSpc>
              <a:buFont typeface="Arial"/>
              <a:buChar char="•"/>
            </a:pPr>
            <a:r>
              <a:rPr lang="en-US" sz="2190" dirty="0">
                <a:latin typeface="Inter "/>
              </a:rPr>
              <a:t>Better resource allocation by automating routine tasks.</a:t>
            </a:r>
            <a:endParaRPr lang="en-IN" sz="2190" dirty="0">
              <a:latin typeface="Inter "/>
            </a:endParaRPr>
          </a:p>
          <a:p>
            <a:pPr marL="329902" lvl="1" indent="-164951" algn="l">
              <a:lnSpc>
                <a:spcPts val="3562"/>
              </a:lnSpc>
              <a:buFont typeface="Arial"/>
              <a:buChar char="•"/>
            </a:pPr>
            <a:endParaRPr lang="en-US" sz="2190" dirty="0">
              <a:solidFill>
                <a:srgbClr val="272525"/>
              </a:solidFill>
              <a:latin typeface="Inter"/>
              <a:ea typeface="Inter"/>
              <a:cs typeface="Inter"/>
              <a:sym typeface="Inter"/>
            </a:endParaRPr>
          </a:p>
        </p:txBody>
      </p:sp>
      <p:pic>
        <p:nvPicPr>
          <p:cNvPr id="18" name="Picture 17" descr="A group of people standing in a line outside a building&#10;&#10;AI-generated content may be incorrect.">
            <a:extLst>
              <a:ext uri="{FF2B5EF4-FFF2-40B4-BE49-F238E27FC236}">
                <a16:creationId xmlns:a16="http://schemas.microsoft.com/office/drawing/2014/main" id="{400BFF48-1F4C-FD08-2EE8-2AD8EBE61D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661" y="5659013"/>
            <a:ext cx="5867275" cy="2806088"/>
          </a:xfrm>
          <a:prstGeom prst="rect">
            <a:avLst/>
          </a:prstGeom>
        </p:spPr>
      </p:pic>
      <p:pic>
        <p:nvPicPr>
          <p:cNvPr id="20" name="Picture 19" descr="A group of men walking outside&#10;&#10;AI-generated content may be incorrect.">
            <a:extLst>
              <a:ext uri="{FF2B5EF4-FFF2-40B4-BE49-F238E27FC236}">
                <a16:creationId xmlns:a16="http://schemas.microsoft.com/office/drawing/2014/main" id="{DEC9A69D-D5A5-6370-79B7-3F979662A2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6142" y="7403478"/>
            <a:ext cx="5410200" cy="2587487"/>
          </a:xfrm>
          <a:prstGeom prst="rect">
            <a:avLst/>
          </a:prstGeom>
        </p:spPr>
      </p:pic>
      <p:pic>
        <p:nvPicPr>
          <p:cNvPr id="22" name="Picture 21" descr="A person holding a piece of paper&#10;&#10;AI-generated content may be incorrect.">
            <a:extLst>
              <a:ext uri="{FF2B5EF4-FFF2-40B4-BE49-F238E27FC236}">
                <a16:creationId xmlns:a16="http://schemas.microsoft.com/office/drawing/2014/main" id="{B99D551F-B23C-4AA1-F5EB-B9B9605430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121452" y="5709170"/>
            <a:ext cx="5971438" cy="28559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6F4F4"/>
            </a:solidFill>
          </p:spPr>
          <p:txBody>
            <a:bodyPr/>
            <a:lstStyle/>
            <a:p>
              <a:endParaRPr lang="en-IN"/>
            </a:p>
          </p:txBody>
        </p:sp>
      </p:grpSp>
      <p:grpSp>
        <p:nvGrpSpPr>
          <p:cNvPr id="4" name="Group 4"/>
          <p:cNvGrpSpPr/>
          <p:nvPr/>
        </p:nvGrpSpPr>
        <p:grpSpPr>
          <a:xfrm>
            <a:off x="0" y="0"/>
            <a:ext cx="18288000" cy="10287000"/>
            <a:chOff x="0" y="0"/>
            <a:chExt cx="24384000" cy="13716000"/>
          </a:xfrm>
        </p:grpSpPr>
        <p:sp>
          <p:nvSpPr>
            <p:cNvPr id="5" name="Freeform 5"/>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FFFFFF"/>
            </a:solidFill>
          </p:spPr>
          <p:txBody>
            <a:bodyPr/>
            <a:lstStyle/>
            <a:p>
              <a:endParaRPr lang="en-IN"/>
            </a:p>
          </p:txBody>
        </p:sp>
      </p:grpSp>
      <p:grpSp>
        <p:nvGrpSpPr>
          <p:cNvPr id="6" name="Group 6"/>
          <p:cNvGrpSpPr>
            <a:grpSpLocks noChangeAspect="1"/>
          </p:cNvGrpSpPr>
          <p:nvPr/>
        </p:nvGrpSpPr>
        <p:grpSpPr>
          <a:xfrm>
            <a:off x="0" y="0"/>
            <a:ext cx="6858000" cy="10287000"/>
            <a:chOff x="0" y="0"/>
            <a:chExt cx="9144000" cy="13716000"/>
          </a:xfrm>
        </p:grpSpPr>
        <p:sp>
          <p:nvSpPr>
            <p:cNvPr id="7" name="Freeform 7" descr="preencoded.png"/>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3"/>
              <a:stretch>
                <a:fillRect/>
              </a:stretch>
            </a:blipFill>
          </p:spPr>
          <p:txBody>
            <a:bodyPr/>
            <a:lstStyle/>
            <a:p>
              <a:endParaRPr lang="en-IN"/>
            </a:p>
          </p:txBody>
        </p:sp>
      </p:grpSp>
      <p:sp>
        <p:nvSpPr>
          <p:cNvPr id="8" name="TextBox 8"/>
          <p:cNvSpPr txBox="1"/>
          <p:nvPr/>
        </p:nvSpPr>
        <p:spPr>
          <a:xfrm>
            <a:off x="7850237" y="1305222"/>
            <a:ext cx="7964984" cy="737295"/>
          </a:xfrm>
          <a:prstGeom prst="rect">
            <a:avLst/>
          </a:prstGeom>
        </p:spPr>
        <p:txBody>
          <a:bodyPr lIns="0" tIns="0" rIns="0" bIns="0" rtlCol="0" anchor="t">
            <a:spAutoFit/>
          </a:bodyPr>
          <a:lstStyle/>
          <a:p>
            <a:pPr algn="l">
              <a:lnSpc>
                <a:spcPts val="5562"/>
              </a:lnSpc>
            </a:pPr>
            <a:r>
              <a:rPr lang="en-US" sz="4437" b="1">
                <a:solidFill>
                  <a:srgbClr val="000000"/>
                </a:solidFill>
                <a:latin typeface="Inter Bold"/>
                <a:ea typeface="Inter Bold"/>
                <a:cs typeface="Inter Bold"/>
                <a:sym typeface="Inter Bold"/>
              </a:rPr>
              <a:t>Agent Network Management</a:t>
            </a:r>
          </a:p>
        </p:txBody>
      </p:sp>
      <p:sp>
        <p:nvSpPr>
          <p:cNvPr id="9" name="TextBox 9"/>
          <p:cNvSpPr txBox="1"/>
          <p:nvPr/>
        </p:nvSpPr>
        <p:spPr>
          <a:xfrm>
            <a:off x="7850237" y="2275731"/>
            <a:ext cx="9445526" cy="1446610"/>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A crucial aspect of the platform is the robust system for managing and monitoring RTO agents. This ensures service quality and upholds the integrity of government processes.</a:t>
            </a:r>
          </a:p>
        </p:txBody>
      </p:sp>
      <p:grpSp>
        <p:nvGrpSpPr>
          <p:cNvPr id="10" name="Group 10"/>
          <p:cNvGrpSpPr/>
          <p:nvPr/>
        </p:nvGrpSpPr>
        <p:grpSpPr>
          <a:xfrm>
            <a:off x="7845475" y="4036516"/>
            <a:ext cx="1143595" cy="2096840"/>
            <a:chOff x="0" y="0"/>
            <a:chExt cx="1524793" cy="2795787"/>
          </a:xfrm>
        </p:grpSpPr>
        <p:sp>
          <p:nvSpPr>
            <p:cNvPr id="11" name="Freeform 11"/>
            <p:cNvSpPr/>
            <p:nvPr/>
          </p:nvSpPr>
          <p:spPr>
            <a:xfrm>
              <a:off x="6350" y="6350"/>
              <a:ext cx="1512062" cy="2783078"/>
            </a:xfrm>
            <a:custGeom>
              <a:avLst/>
              <a:gdLst/>
              <a:ahLst/>
              <a:cxnLst/>
              <a:rect l="l" t="t" r="r" b="b"/>
              <a:pathLst>
                <a:path w="1512062" h="2783078">
                  <a:moveTo>
                    <a:pt x="0" y="758952"/>
                  </a:moveTo>
                  <a:cubicBezTo>
                    <a:pt x="0" y="339725"/>
                    <a:pt x="338455" y="0"/>
                    <a:pt x="756031" y="0"/>
                  </a:cubicBezTo>
                  <a:cubicBezTo>
                    <a:pt x="1173607" y="0"/>
                    <a:pt x="1512062" y="339725"/>
                    <a:pt x="1512062" y="758952"/>
                  </a:cubicBezTo>
                  <a:lnTo>
                    <a:pt x="1512062" y="2024126"/>
                  </a:lnTo>
                  <a:cubicBezTo>
                    <a:pt x="1512062" y="2443226"/>
                    <a:pt x="1173607" y="2783078"/>
                    <a:pt x="756031" y="2783078"/>
                  </a:cubicBezTo>
                  <a:cubicBezTo>
                    <a:pt x="338455" y="2783078"/>
                    <a:pt x="0" y="2443353"/>
                    <a:pt x="0" y="2024126"/>
                  </a:cubicBezTo>
                  <a:close/>
                </a:path>
              </a:pathLst>
            </a:custGeom>
            <a:solidFill>
              <a:srgbClr val="DADBF1"/>
            </a:solidFill>
          </p:spPr>
          <p:txBody>
            <a:bodyPr/>
            <a:lstStyle/>
            <a:p>
              <a:endParaRPr lang="en-IN"/>
            </a:p>
          </p:txBody>
        </p:sp>
        <p:sp>
          <p:nvSpPr>
            <p:cNvPr id="12" name="Freeform 12"/>
            <p:cNvSpPr/>
            <p:nvPr/>
          </p:nvSpPr>
          <p:spPr>
            <a:xfrm>
              <a:off x="0" y="0"/>
              <a:ext cx="1524762" cy="2795778"/>
            </a:xfrm>
            <a:custGeom>
              <a:avLst/>
              <a:gdLst/>
              <a:ahLst/>
              <a:cxnLst/>
              <a:rect l="l" t="t" r="r" b="b"/>
              <a:pathLst>
                <a:path w="1524762" h="2795778">
                  <a:moveTo>
                    <a:pt x="0" y="765302"/>
                  </a:moveTo>
                  <a:cubicBezTo>
                    <a:pt x="0" y="342646"/>
                    <a:pt x="341376" y="0"/>
                    <a:pt x="762381" y="0"/>
                  </a:cubicBezTo>
                  <a:cubicBezTo>
                    <a:pt x="764286" y="0"/>
                    <a:pt x="766191" y="889"/>
                    <a:pt x="767334" y="2413"/>
                  </a:cubicBezTo>
                  <a:lnTo>
                    <a:pt x="762381" y="6350"/>
                  </a:lnTo>
                  <a:lnTo>
                    <a:pt x="762381" y="0"/>
                  </a:lnTo>
                  <a:lnTo>
                    <a:pt x="762381" y="6350"/>
                  </a:lnTo>
                  <a:lnTo>
                    <a:pt x="762381" y="0"/>
                  </a:lnTo>
                  <a:cubicBezTo>
                    <a:pt x="1183513" y="0"/>
                    <a:pt x="1524762" y="342646"/>
                    <a:pt x="1524762" y="765302"/>
                  </a:cubicBezTo>
                  <a:lnTo>
                    <a:pt x="1524762" y="2030476"/>
                  </a:lnTo>
                  <a:lnTo>
                    <a:pt x="1518412" y="2030476"/>
                  </a:lnTo>
                  <a:lnTo>
                    <a:pt x="1524762" y="2030476"/>
                  </a:lnTo>
                  <a:cubicBezTo>
                    <a:pt x="1524762" y="2453132"/>
                    <a:pt x="1183386" y="2795778"/>
                    <a:pt x="762381" y="2795778"/>
                  </a:cubicBezTo>
                  <a:lnTo>
                    <a:pt x="762381" y="2789428"/>
                  </a:lnTo>
                  <a:lnTo>
                    <a:pt x="762381" y="2783078"/>
                  </a:lnTo>
                  <a:lnTo>
                    <a:pt x="762381" y="2789428"/>
                  </a:lnTo>
                  <a:lnTo>
                    <a:pt x="762381" y="2795778"/>
                  </a:lnTo>
                  <a:cubicBezTo>
                    <a:pt x="341376" y="2795778"/>
                    <a:pt x="0" y="2453132"/>
                    <a:pt x="0" y="2030476"/>
                  </a:cubicBezTo>
                  <a:lnTo>
                    <a:pt x="0" y="765302"/>
                  </a:lnTo>
                  <a:lnTo>
                    <a:pt x="6350" y="765302"/>
                  </a:lnTo>
                  <a:lnTo>
                    <a:pt x="0" y="765302"/>
                  </a:lnTo>
                  <a:moveTo>
                    <a:pt x="12700" y="765302"/>
                  </a:moveTo>
                  <a:lnTo>
                    <a:pt x="12700" y="2030476"/>
                  </a:lnTo>
                  <a:lnTo>
                    <a:pt x="6350" y="2030476"/>
                  </a:lnTo>
                  <a:lnTo>
                    <a:pt x="12700" y="2030476"/>
                  </a:lnTo>
                  <a:cubicBezTo>
                    <a:pt x="12700" y="2446147"/>
                    <a:pt x="348361" y="2783078"/>
                    <a:pt x="762381" y="2783078"/>
                  </a:cubicBezTo>
                  <a:cubicBezTo>
                    <a:pt x="765937" y="2783078"/>
                    <a:pt x="768731" y="2785872"/>
                    <a:pt x="768731" y="2789428"/>
                  </a:cubicBezTo>
                  <a:cubicBezTo>
                    <a:pt x="768731" y="2792984"/>
                    <a:pt x="765937" y="2795778"/>
                    <a:pt x="762381" y="2795778"/>
                  </a:cubicBezTo>
                  <a:cubicBezTo>
                    <a:pt x="758825" y="2795778"/>
                    <a:pt x="756031" y="2792984"/>
                    <a:pt x="756031" y="2789428"/>
                  </a:cubicBezTo>
                  <a:cubicBezTo>
                    <a:pt x="756031" y="2785872"/>
                    <a:pt x="758825" y="2783078"/>
                    <a:pt x="762381" y="2783078"/>
                  </a:cubicBezTo>
                  <a:cubicBezTo>
                    <a:pt x="1176401" y="2783078"/>
                    <a:pt x="1512062" y="2446147"/>
                    <a:pt x="1512062" y="2030476"/>
                  </a:cubicBezTo>
                  <a:lnTo>
                    <a:pt x="1512062" y="765302"/>
                  </a:lnTo>
                  <a:lnTo>
                    <a:pt x="1518412" y="765302"/>
                  </a:lnTo>
                  <a:lnTo>
                    <a:pt x="1512062" y="765302"/>
                  </a:lnTo>
                  <a:cubicBezTo>
                    <a:pt x="1512062" y="349631"/>
                    <a:pt x="1176401" y="12700"/>
                    <a:pt x="762381" y="12700"/>
                  </a:cubicBezTo>
                  <a:cubicBezTo>
                    <a:pt x="760476" y="12700"/>
                    <a:pt x="758571" y="11811"/>
                    <a:pt x="757428" y="10287"/>
                  </a:cubicBezTo>
                  <a:lnTo>
                    <a:pt x="762381" y="6350"/>
                  </a:lnTo>
                  <a:lnTo>
                    <a:pt x="762381" y="12700"/>
                  </a:lnTo>
                  <a:cubicBezTo>
                    <a:pt x="348361" y="12700"/>
                    <a:pt x="12700" y="349631"/>
                    <a:pt x="12700" y="765302"/>
                  </a:cubicBezTo>
                  <a:close/>
                </a:path>
              </a:pathLst>
            </a:custGeom>
            <a:solidFill>
              <a:srgbClr val="C0C1D7"/>
            </a:solidFill>
          </p:spPr>
          <p:txBody>
            <a:bodyPr/>
            <a:lstStyle/>
            <a:p>
              <a:endParaRPr lang="en-IN"/>
            </a:p>
          </p:txBody>
        </p:sp>
      </p:grpSp>
      <p:sp>
        <p:nvSpPr>
          <p:cNvPr id="13" name="TextBox 13"/>
          <p:cNvSpPr txBox="1"/>
          <p:nvPr/>
        </p:nvSpPr>
        <p:spPr>
          <a:xfrm>
            <a:off x="8204597" y="4866680"/>
            <a:ext cx="425203" cy="483989"/>
          </a:xfrm>
          <a:prstGeom prst="rect">
            <a:avLst/>
          </a:prstGeom>
        </p:spPr>
        <p:txBody>
          <a:bodyPr lIns="0" tIns="0" rIns="0" bIns="0" rtlCol="0" anchor="t">
            <a:spAutoFit/>
          </a:bodyPr>
          <a:lstStyle/>
          <a:p>
            <a:pPr algn="l">
              <a:lnSpc>
                <a:spcPts val="3312"/>
              </a:lnSpc>
            </a:pPr>
            <a:r>
              <a:rPr lang="en-US" sz="3312" b="1">
                <a:solidFill>
                  <a:srgbClr val="272525"/>
                </a:solidFill>
                <a:latin typeface="Inter Bold"/>
                <a:ea typeface="Inter Bold"/>
                <a:cs typeface="Inter Bold"/>
                <a:sym typeface="Inter Bold"/>
              </a:rPr>
              <a:t>1</a:t>
            </a:r>
          </a:p>
        </p:txBody>
      </p:sp>
      <p:sp>
        <p:nvSpPr>
          <p:cNvPr id="14" name="TextBox 14"/>
          <p:cNvSpPr txBox="1"/>
          <p:nvPr/>
        </p:nvSpPr>
        <p:spPr>
          <a:xfrm>
            <a:off x="9267824" y="4305746"/>
            <a:ext cx="5438775" cy="409920"/>
          </a:xfrm>
          <a:prstGeom prst="rect">
            <a:avLst/>
          </a:prstGeom>
        </p:spPr>
        <p:txBody>
          <a:bodyPr wrap="square" lIns="0" tIns="0" rIns="0" bIns="0" rtlCol="0" anchor="t">
            <a:spAutoFit/>
          </a:bodyPr>
          <a:lstStyle/>
          <a:p>
            <a:pPr algn="l">
              <a:lnSpc>
                <a:spcPts val="3437"/>
              </a:lnSpc>
            </a:pPr>
            <a:r>
              <a:rPr lang="en-US" sz="2750" b="1" dirty="0">
                <a:solidFill>
                  <a:srgbClr val="272525"/>
                </a:solidFill>
                <a:latin typeface="Inter Bold"/>
                <a:ea typeface="Inter Bold"/>
                <a:cs typeface="Inter Bold"/>
                <a:sym typeface="Inter Bold"/>
              </a:rPr>
              <a:t>Broker Tracking System</a:t>
            </a:r>
          </a:p>
        </p:txBody>
      </p:sp>
      <p:sp>
        <p:nvSpPr>
          <p:cNvPr id="15" name="TextBox 15"/>
          <p:cNvSpPr txBox="1"/>
          <p:nvPr/>
        </p:nvSpPr>
        <p:spPr>
          <a:xfrm>
            <a:off x="9267825" y="4852095"/>
            <a:ext cx="8027937" cy="992981"/>
          </a:xfrm>
          <a:prstGeom prst="rect">
            <a:avLst/>
          </a:prstGeom>
        </p:spPr>
        <p:txBody>
          <a:bodyPr lIns="0" tIns="0" rIns="0" bIns="0" rtlCol="0" anchor="t">
            <a:spAutoFit/>
          </a:bodyPr>
          <a:lstStyle/>
          <a:p>
            <a:pPr algn="l">
              <a:lnSpc>
                <a:spcPts val="3562"/>
              </a:lnSpc>
            </a:pPr>
            <a:r>
              <a:rPr lang="en-US" sz="2187" dirty="0">
                <a:solidFill>
                  <a:srgbClr val="272525"/>
                </a:solidFill>
                <a:latin typeface="Inter"/>
                <a:ea typeface="Inter"/>
                <a:cs typeface="Inter"/>
                <a:sym typeface="Inter"/>
              </a:rPr>
              <a:t>Real-time tracking of agent activities and transaction statuses ensures accountability and operational oversight.</a:t>
            </a:r>
          </a:p>
        </p:txBody>
      </p:sp>
      <p:grpSp>
        <p:nvGrpSpPr>
          <p:cNvPr id="16" name="Group 16"/>
          <p:cNvGrpSpPr/>
          <p:nvPr/>
        </p:nvGrpSpPr>
        <p:grpSpPr>
          <a:xfrm>
            <a:off x="7845475" y="6407349"/>
            <a:ext cx="1143595" cy="2550468"/>
            <a:chOff x="0" y="0"/>
            <a:chExt cx="1524793" cy="3400623"/>
          </a:xfrm>
        </p:grpSpPr>
        <p:sp>
          <p:nvSpPr>
            <p:cNvPr id="17" name="Freeform 17"/>
            <p:cNvSpPr/>
            <p:nvPr/>
          </p:nvSpPr>
          <p:spPr>
            <a:xfrm>
              <a:off x="6350" y="6350"/>
              <a:ext cx="1512062" cy="3387979"/>
            </a:xfrm>
            <a:custGeom>
              <a:avLst/>
              <a:gdLst/>
              <a:ahLst/>
              <a:cxnLst/>
              <a:rect l="l" t="t" r="r" b="b"/>
              <a:pathLst>
                <a:path w="1512062" h="3387979">
                  <a:moveTo>
                    <a:pt x="0" y="759587"/>
                  </a:moveTo>
                  <a:cubicBezTo>
                    <a:pt x="0" y="340106"/>
                    <a:pt x="338455" y="0"/>
                    <a:pt x="756031" y="0"/>
                  </a:cubicBezTo>
                  <a:cubicBezTo>
                    <a:pt x="1173607" y="0"/>
                    <a:pt x="1512062" y="340106"/>
                    <a:pt x="1512062" y="759587"/>
                  </a:cubicBezTo>
                  <a:lnTo>
                    <a:pt x="1512062" y="2628392"/>
                  </a:lnTo>
                  <a:cubicBezTo>
                    <a:pt x="1512062" y="3047873"/>
                    <a:pt x="1173607" y="3387979"/>
                    <a:pt x="756031" y="3387979"/>
                  </a:cubicBezTo>
                  <a:cubicBezTo>
                    <a:pt x="338455" y="3387979"/>
                    <a:pt x="0" y="3047873"/>
                    <a:pt x="0" y="2628392"/>
                  </a:cubicBezTo>
                  <a:close/>
                </a:path>
              </a:pathLst>
            </a:custGeom>
            <a:solidFill>
              <a:srgbClr val="DADBF1"/>
            </a:solidFill>
          </p:spPr>
          <p:txBody>
            <a:bodyPr/>
            <a:lstStyle/>
            <a:p>
              <a:endParaRPr lang="en-IN"/>
            </a:p>
          </p:txBody>
        </p:sp>
        <p:sp>
          <p:nvSpPr>
            <p:cNvPr id="18" name="Freeform 18"/>
            <p:cNvSpPr/>
            <p:nvPr/>
          </p:nvSpPr>
          <p:spPr>
            <a:xfrm>
              <a:off x="0" y="0"/>
              <a:ext cx="1524762" cy="3400679"/>
            </a:xfrm>
            <a:custGeom>
              <a:avLst/>
              <a:gdLst/>
              <a:ahLst/>
              <a:cxnLst/>
              <a:rect l="l" t="t" r="r" b="b"/>
              <a:pathLst>
                <a:path w="1524762" h="3400679">
                  <a:moveTo>
                    <a:pt x="0" y="765937"/>
                  </a:moveTo>
                  <a:cubicBezTo>
                    <a:pt x="0" y="342900"/>
                    <a:pt x="341249" y="0"/>
                    <a:pt x="762381" y="0"/>
                  </a:cubicBezTo>
                  <a:cubicBezTo>
                    <a:pt x="764286" y="0"/>
                    <a:pt x="766191" y="889"/>
                    <a:pt x="767461" y="2413"/>
                  </a:cubicBezTo>
                  <a:lnTo>
                    <a:pt x="762381" y="6350"/>
                  </a:lnTo>
                  <a:lnTo>
                    <a:pt x="762381" y="0"/>
                  </a:lnTo>
                  <a:lnTo>
                    <a:pt x="762381" y="6350"/>
                  </a:lnTo>
                  <a:lnTo>
                    <a:pt x="762381" y="0"/>
                  </a:lnTo>
                  <a:cubicBezTo>
                    <a:pt x="1183513" y="0"/>
                    <a:pt x="1524762" y="342900"/>
                    <a:pt x="1524762" y="765937"/>
                  </a:cubicBezTo>
                  <a:lnTo>
                    <a:pt x="1524762" y="2634742"/>
                  </a:lnTo>
                  <a:lnTo>
                    <a:pt x="1518412" y="2634742"/>
                  </a:lnTo>
                  <a:lnTo>
                    <a:pt x="1524762" y="2634742"/>
                  </a:lnTo>
                  <a:cubicBezTo>
                    <a:pt x="1524762" y="3057652"/>
                    <a:pt x="1183513" y="3400679"/>
                    <a:pt x="762381" y="3400679"/>
                  </a:cubicBezTo>
                  <a:lnTo>
                    <a:pt x="762381" y="3394329"/>
                  </a:lnTo>
                  <a:lnTo>
                    <a:pt x="762381" y="3387979"/>
                  </a:lnTo>
                  <a:lnTo>
                    <a:pt x="762381" y="3394329"/>
                  </a:lnTo>
                  <a:lnTo>
                    <a:pt x="762381" y="3400679"/>
                  </a:lnTo>
                  <a:cubicBezTo>
                    <a:pt x="341249" y="3400679"/>
                    <a:pt x="0" y="3057779"/>
                    <a:pt x="0" y="2634742"/>
                  </a:cubicBezTo>
                  <a:lnTo>
                    <a:pt x="0" y="765937"/>
                  </a:lnTo>
                  <a:lnTo>
                    <a:pt x="6350" y="765937"/>
                  </a:lnTo>
                  <a:lnTo>
                    <a:pt x="0" y="765937"/>
                  </a:lnTo>
                  <a:moveTo>
                    <a:pt x="12700" y="765937"/>
                  </a:moveTo>
                  <a:lnTo>
                    <a:pt x="12700" y="2634742"/>
                  </a:lnTo>
                  <a:lnTo>
                    <a:pt x="6350" y="2634742"/>
                  </a:lnTo>
                  <a:lnTo>
                    <a:pt x="12700" y="2634742"/>
                  </a:lnTo>
                  <a:cubicBezTo>
                    <a:pt x="12700" y="3050794"/>
                    <a:pt x="348361" y="3387979"/>
                    <a:pt x="762381" y="3387979"/>
                  </a:cubicBezTo>
                  <a:cubicBezTo>
                    <a:pt x="765937" y="3387979"/>
                    <a:pt x="768731" y="3390773"/>
                    <a:pt x="768731" y="3394329"/>
                  </a:cubicBezTo>
                  <a:cubicBezTo>
                    <a:pt x="768731" y="3397885"/>
                    <a:pt x="765937" y="3400679"/>
                    <a:pt x="762381" y="3400679"/>
                  </a:cubicBezTo>
                  <a:cubicBezTo>
                    <a:pt x="758825" y="3400679"/>
                    <a:pt x="756031" y="3397885"/>
                    <a:pt x="756031" y="3394329"/>
                  </a:cubicBezTo>
                  <a:cubicBezTo>
                    <a:pt x="756031" y="3390773"/>
                    <a:pt x="758825" y="3387979"/>
                    <a:pt x="762381" y="3387979"/>
                  </a:cubicBezTo>
                  <a:cubicBezTo>
                    <a:pt x="1176401" y="3387979"/>
                    <a:pt x="1512062" y="3050794"/>
                    <a:pt x="1512062" y="2634742"/>
                  </a:cubicBezTo>
                  <a:lnTo>
                    <a:pt x="1512062" y="765937"/>
                  </a:lnTo>
                  <a:lnTo>
                    <a:pt x="1518412" y="765937"/>
                  </a:lnTo>
                  <a:lnTo>
                    <a:pt x="1512062" y="765937"/>
                  </a:lnTo>
                  <a:cubicBezTo>
                    <a:pt x="1512062" y="349885"/>
                    <a:pt x="1176401" y="12700"/>
                    <a:pt x="762381" y="12700"/>
                  </a:cubicBezTo>
                  <a:cubicBezTo>
                    <a:pt x="760476" y="12700"/>
                    <a:pt x="758571" y="11811"/>
                    <a:pt x="757301" y="10287"/>
                  </a:cubicBezTo>
                  <a:lnTo>
                    <a:pt x="762381" y="6350"/>
                  </a:lnTo>
                  <a:lnTo>
                    <a:pt x="762381" y="12700"/>
                  </a:lnTo>
                  <a:cubicBezTo>
                    <a:pt x="348361" y="12700"/>
                    <a:pt x="12700" y="349885"/>
                    <a:pt x="12700" y="765937"/>
                  </a:cubicBezTo>
                  <a:close/>
                </a:path>
              </a:pathLst>
            </a:custGeom>
            <a:solidFill>
              <a:srgbClr val="C0C1D7"/>
            </a:solidFill>
          </p:spPr>
          <p:txBody>
            <a:bodyPr/>
            <a:lstStyle/>
            <a:p>
              <a:endParaRPr lang="en-IN"/>
            </a:p>
          </p:txBody>
        </p:sp>
      </p:grpSp>
      <p:sp>
        <p:nvSpPr>
          <p:cNvPr id="19" name="TextBox 19"/>
          <p:cNvSpPr txBox="1"/>
          <p:nvPr/>
        </p:nvSpPr>
        <p:spPr>
          <a:xfrm>
            <a:off x="8204597" y="7464326"/>
            <a:ext cx="425203" cy="483989"/>
          </a:xfrm>
          <a:prstGeom prst="rect">
            <a:avLst/>
          </a:prstGeom>
        </p:spPr>
        <p:txBody>
          <a:bodyPr lIns="0" tIns="0" rIns="0" bIns="0" rtlCol="0" anchor="t">
            <a:spAutoFit/>
          </a:bodyPr>
          <a:lstStyle/>
          <a:p>
            <a:pPr algn="l">
              <a:lnSpc>
                <a:spcPts val="3312"/>
              </a:lnSpc>
            </a:pPr>
            <a:r>
              <a:rPr lang="en-US" sz="3312" b="1">
                <a:solidFill>
                  <a:srgbClr val="272525"/>
                </a:solidFill>
                <a:latin typeface="Inter Bold"/>
                <a:ea typeface="Inter Bold"/>
                <a:cs typeface="Inter Bold"/>
                <a:sym typeface="Inter Bold"/>
              </a:rPr>
              <a:t>2</a:t>
            </a:r>
          </a:p>
        </p:txBody>
      </p:sp>
      <p:sp>
        <p:nvSpPr>
          <p:cNvPr id="20" name="TextBox 20"/>
          <p:cNvSpPr txBox="1"/>
          <p:nvPr/>
        </p:nvSpPr>
        <p:spPr>
          <a:xfrm>
            <a:off x="9267825" y="6676579"/>
            <a:ext cx="3937247" cy="461962"/>
          </a:xfrm>
          <a:prstGeom prst="rect">
            <a:avLst/>
          </a:prstGeom>
        </p:spPr>
        <p:txBody>
          <a:bodyPr lIns="0" tIns="0" rIns="0" bIns="0" rtlCol="0" anchor="t">
            <a:spAutoFit/>
          </a:bodyPr>
          <a:lstStyle/>
          <a:p>
            <a:pPr algn="l">
              <a:lnSpc>
                <a:spcPts val="3437"/>
              </a:lnSpc>
            </a:pPr>
            <a:r>
              <a:rPr lang="en-US" sz="2750" b="1">
                <a:solidFill>
                  <a:srgbClr val="272525"/>
                </a:solidFill>
                <a:latin typeface="Inter Bold"/>
                <a:ea typeface="Inter Bold"/>
                <a:cs typeface="Inter Bold"/>
                <a:sym typeface="Inter Bold"/>
              </a:rPr>
              <a:t>Dynamic Broker Rating</a:t>
            </a:r>
          </a:p>
        </p:txBody>
      </p:sp>
      <p:sp>
        <p:nvSpPr>
          <p:cNvPr id="21" name="TextBox 21"/>
          <p:cNvSpPr txBox="1"/>
          <p:nvPr/>
        </p:nvSpPr>
        <p:spPr>
          <a:xfrm>
            <a:off x="9267825" y="7222926"/>
            <a:ext cx="8027937" cy="1446610"/>
          </a:xfrm>
          <a:prstGeom prst="rect">
            <a:avLst/>
          </a:prstGeom>
        </p:spPr>
        <p:txBody>
          <a:bodyPr lIns="0" tIns="0" rIns="0" bIns="0" rtlCol="0" anchor="t">
            <a:spAutoFit/>
          </a:bodyPr>
          <a:lstStyle/>
          <a:p>
            <a:pPr algn="l">
              <a:lnSpc>
                <a:spcPts val="3562"/>
              </a:lnSpc>
            </a:pPr>
            <a:r>
              <a:rPr lang="en-US" sz="2187">
                <a:solidFill>
                  <a:srgbClr val="272525"/>
                </a:solidFill>
                <a:latin typeface="Inter"/>
                <a:ea typeface="Inter"/>
                <a:cs typeface="Inter"/>
                <a:sym typeface="Inter"/>
              </a:rPr>
              <a:t>Agents are rated based on performance metrics and customer feedback, promoting high-quality service and continuous improvement.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TotalTime>
  <Words>1220</Words>
  <Application>Microsoft Office PowerPoint</Application>
  <PresentationFormat>Custom</PresentationFormat>
  <Paragraphs>150</Paragraphs>
  <Slides>12</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Symbol</vt:lpstr>
      <vt:lpstr>Calibri</vt:lpstr>
      <vt:lpstr>Inter</vt:lpstr>
      <vt:lpstr>Arial</vt:lpstr>
      <vt:lpstr>Aptos</vt:lpstr>
      <vt:lpstr>Wingdings</vt:lpstr>
      <vt:lpstr>Inter Bold</vt:lpstr>
      <vt:lpstr>Inter </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AI-Powered-RTO-Agent-Platform.pptx</dc:title>
  <cp:lastModifiedBy>Ranjith P</cp:lastModifiedBy>
  <cp:revision>1</cp:revision>
  <dcterms:created xsi:type="dcterms:W3CDTF">2006-08-16T00:00:00Z</dcterms:created>
  <dcterms:modified xsi:type="dcterms:W3CDTF">2025-09-24T13:56:22Z</dcterms:modified>
  <dc:identifier>DAGzusyvKVo</dc:identifier>
</cp:coreProperties>
</file>

<file path=docProps/thumbnail.jpeg>
</file>